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3" r:id="rId3"/>
    <p:sldMasterId id="2147483686" r:id="rId4"/>
  </p:sldMasterIdLst>
  <p:notesMasterIdLst>
    <p:notesMasterId r:id="rId41"/>
  </p:notesMasterIdLst>
  <p:handoutMasterIdLst>
    <p:handoutMasterId r:id="rId42"/>
  </p:handoutMasterIdLst>
  <p:sldIdLst>
    <p:sldId id="276" r:id="rId5"/>
    <p:sldId id="257" r:id="rId6"/>
    <p:sldId id="258" r:id="rId7"/>
    <p:sldId id="279" r:id="rId8"/>
    <p:sldId id="278" r:id="rId9"/>
    <p:sldId id="281" r:id="rId10"/>
    <p:sldId id="282" r:id="rId11"/>
    <p:sldId id="283" r:id="rId12"/>
    <p:sldId id="290" r:id="rId13"/>
    <p:sldId id="284" r:id="rId14"/>
    <p:sldId id="285" r:id="rId15"/>
    <p:sldId id="286" r:id="rId16"/>
    <p:sldId id="291" r:id="rId17"/>
    <p:sldId id="292" r:id="rId18"/>
    <p:sldId id="288" r:id="rId19"/>
    <p:sldId id="309" r:id="rId20"/>
    <p:sldId id="310" r:id="rId21"/>
    <p:sldId id="293" r:id="rId22"/>
    <p:sldId id="311" r:id="rId23"/>
    <p:sldId id="294" r:id="rId24"/>
    <p:sldId id="312" r:id="rId25"/>
    <p:sldId id="316" r:id="rId26"/>
    <p:sldId id="313" r:id="rId27"/>
    <p:sldId id="325" r:id="rId28"/>
    <p:sldId id="314" r:id="rId29"/>
    <p:sldId id="315" r:id="rId30"/>
    <p:sldId id="327" r:id="rId31"/>
    <p:sldId id="317" r:id="rId32"/>
    <p:sldId id="318" r:id="rId33"/>
    <p:sldId id="319" r:id="rId34"/>
    <p:sldId id="320" r:id="rId35"/>
    <p:sldId id="321" r:id="rId36"/>
    <p:sldId id="322" r:id="rId37"/>
    <p:sldId id="323" r:id="rId38"/>
    <p:sldId id="324" r:id="rId39"/>
    <p:sldId id="326"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49" userDrawn="1">
          <p15:clr>
            <a:srgbClr val="A4A3A4"/>
          </p15:clr>
        </p15:guide>
        <p15:guide id="2" pos="23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8E01"/>
    <a:srgbClr val="000000"/>
    <a:srgbClr val="5858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howGuides="1">
      <p:cViewPr varScale="1">
        <p:scale>
          <a:sx n="83" d="100"/>
          <a:sy n="83" d="100"/>
        </p:scale>
        <p:origin x="686" y="48"/>
      </p:cViewPr>
      <p:guideLst>
        <p:guide orient="horz" pos="1049"/>
        <p:guide pos="2328"/>
      </p:guideLst>
    </p:cSldViewPr>
  </p:slideViewPr>
  <p:notesTextViewPr>
    <p:cViewPr>
      <p:scale>
        <a:sx n="1" d="1"/>
        <a:sy n="1" d="1"/>
      </p:scale>
      <p:origin x="0" y="0"/>
    </p:cViewPr>
  </p:notesTextViewPr>
  <p:gridSpacing cx="360000" cy="3600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Futura Cyrillic Book" panose="020B0502020204020303"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latin typeface="Futura Cyrillic Book" panose="020B0502020204020303" charset="0"/>
              </a:rPr>
              <a:t>2/14/2025</a:t>
            </a:fld>
            <a:endParaRPr lang="en-US">
              <a:latin typeface="Futura Cyrillic Book" panose="020B0502020204020303"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Futura Cyrillic Book" panose="020B0502020204020303"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latin typeface="Futura Cyrillic Book" panose="020B0502020204020303" charset="0"/>
              </a:rPr>
              <a:t>‹#›</a:t>
            </a:fld>
            <a:endParaRPr lang="en-US">
              <a:latin typeface="Futura Cyrillic Book" panose="020B0502020204020303" charset="0"/>
            </a:endParaRPr>
          </a:p>
        </p:txBody>
      </p:sp>
    </p:spTree>
    <p:extLst>
      <p:ext uri="{BB962C8B-B14F-4D97-AF65-F5344CB8AC3E}">
        <p14:creationId xmlns:p14="http://schemas.microsoft.com/office/powerpoint/2010/main" val="1488413738"/>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Futura Cyrillic Book" panose="020B0502020204020303" charset="0"/>
              </a:defRPr>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Futura Cyrillic Book" panose="020B0502020204020303" charset="0"/>
              </a:defRPr>
            </a:lvl1pPr>
          </a:lstStyle>
          <a:p>
            <a:fld id="{0ECD8AD1-49EC-45F2-A2FF-1FE3195688C5}" type="datetimeFigureOut">
              <a:rPr lang="en-IN" smtClean="0"/>
              <a:t>14-02-2025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Futura Cyrillic Book" panose="020B0502020204020303" charset="0"/>
              </a:defRPr>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Futura Cyrillic Book" panose="020B0502020204020303" charset="0"/>
              </a:defRPr>
            </a:lvl1pPr>
          </a:lstStyle>
          <a:p>
            <a:fld id="{7782813F-5D25-4BB6-888C-4601F85758C5}" type="slidenum">
              <a:rPr lang="en-IN" smtClean="0"/>
              <a:t>‹#›</a:t>
            </a:fld>
            <a:endParaRPr lang="en-IN"/>
          </a:p>
        </p:txBody>
      </p:sp>
    </p:spTree>
    <p:extLst>
      <p:ext uri="{BB962C8B-B14F-4D97-AF65-F5344CB8AC3E}">
        <p14:creationId xmlns:p14="http://schemas.microsoft.com/office/powerpoint/2010/main" val="3054132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Futura Cyrillic Book" panose="020B0502020204020303" charset="0"/>
        <a:ea typeface="+mn-ea"/>
        <a:cs typeface="+mn-cs"/>
      </a:defRPr>
    </a:lvl1pPr>
    <a:lvl2pPr marL="457200" algn="l" defTabSz="914400" rtl="0" eaLnBrk="1" latinLnBrk="0" hangingPunct="1">
      <a:defRPr sz="1200" kern="1200">
        <a:solidFill>
          <a:schemeClr val="tx1"/>
        </a:solidFill>
        <a:latin typeface="Futura Cyrillic Book" panose="020B0502020204020303" charset="0"/>
        <a:ea typeface="+mn-ea"/>
        <a:cs typeface="+mn-cs"/>
      </a:defRPr>
    </a:lvl2pPr>
    <a:lvl3pPr marL="914400" algn="l" defTabSz="914400" rtl="0" eaLnBrk="1" latinLnBrk="0" hangingPunct="1">
      <a:defRPr sz="1200" kern="1200">
        <a:solidFill>
          <a:schemeClr val="tx1"/>
        </a:solidFill>
        <a:latin typeface="Futura Cyrillic Book" panose="020B0502020204020303" charset="0"/>
        <a:ea typeface="+mn-ea"/>
        <a:cs typeface="+mn-cs"/>
      </a:defRPr>
    </a:lvl3pPr>
    <a:lvl4pPr marL="1371600" algn="l" defTabSz="914400" rtl="0" eaLnBrk="1" latinLnBrk="0" hangingPunct="1">
      <a:defRPr sz="1200" kern="1200">
        <a:solidFill>
          <a:schemeClr val="tx1"/>
        </a:solidFill>
        <a:latin typeface="Futura Cyrillic Book" panose="020B0502020204020303" charset="0"/>
        <a:ea typeface="+mn-ea"/>
        <a:cs typeface="+mn-cs"/>
      </a:defRPr>
    </a:lvl4pPr>
    <a:lvl5pPr marL="1828800" algn="l" defTabSz="914400" rtl="0" eaLnBrk="1" latinLnBrk="0" hangingPunct="1">
      <a:defRPr sz="1200" kern="1200">
        <a:solidFill>
          <a:schemeClr val="tx1"/>
        </a:solidFill>
        <a:latin typeface="Futura Cyrillic Book" panose="020B0502020204020303"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782813F-5D25-4BB6-888C-4601F85758C5}" type="slidenum">
              <a:rPr lang="en-IN" smtClean="0"/>
              <a:t>2</a:t>
            </a:fld>
            <a:endParaRPr lang="en-IN"/>
          </a:p>
        </p:txBody>
      </p:sp>
    </p:spTree>
    <p:extLst>
      <p:ext uri="{BB962C8B-B14F-4D97-AF65-F5344CB8AC3E}">
        <p14:creationId xmlns:p14="http://schemas.microsoft.com/office/powerpoint/2010/main" val="1043120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C281ACE-890E-4B55-88CA-A440D73ED3A3}"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1BB8E-5703-4605-9BD4-B6282EF196A0}" type="slidenum">
              <a:rPr lang="en-US" smtClean="0"/>
              <a:t>‹#›</a:t>
            </a:fld>
            <a:endParaRPr lang="en-US"/>
          </a:p>
        </p:txBody>
      </p:sp>
      <p:pic>
        <p:nvPicPr>
          <p:cNvPr id="9" name="Picture 8" descr="Logo&#10;&#10;Description automatically generated"/>
          <p:cNvPicPr>
            <a:picLocks noChangeAspect="1"/>
          </p:cNvPicPr>
          <p:nvPr userDrawn="1"/>
        </p:nvPicPr>
        <p:blipFill rotWithShape="1">
          <a:blip r:embed="rId3" cstate="print">
            <a:extLst>
              <a:ext uri="{28A0092B-C50C-407E-A947-70E740481C1C}">
                <a14:useLocalDpi xmlns:a14="http://schemas.microsoft.com/office/drawing/2010/main" val="0"/>
              </a:ext>
            </a:extLst>
          </a:blip>
          <a:srcRect b="37988"/>
          <a:stretch>
            <a:fillRect/>
          </a:stretch>
        </p:blipFill>
        <p:spPr>
          <a:xfrm>
            <a:off x="10256520" y="0"/>
            <a:ext cx="2194560" cy="956268"/>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B80835-DEB3-4275-B379-2566D87801AD}"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6B80835-DEB3-4275-B379-2566D87801AD}"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6B80835-DEB3-4275-B379-2566D87801AD}"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6B80835-DEB3-4275-B379-2566D87801AD}" type="datetimeFigureOut">
              <a:rPr lang="en-US" smtClean="0"/>
              <a:t>2/14/2025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6B80835-DEB3-4275-B379-2566D87801AD}" type="datetimeFigureOut">
              <a:rPr lang="en-US" smtClean="0"/>
              <a:t>2/14/2025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B80835-DEB3-4275-B379-2566D87801AD}" type="datetimeFigureOut">
              <a:rPr lang="en-US" smtClean="0"/>
              <a:t>2/14/2025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B80835-DEB3-4275-B379-2566D87801AD}"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B80835-DEB3-4275-B379-2566D87801AD}"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6B80835-DEB3-4275-B379-2566D87801AD}"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01822-BBE1-4BC5-B54E-43DAA9793F70}" type="slidenum">
              <a:rPr lang="en-US" smtClean="0"/>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F95999-A99C-46D6-BFDA-AEFA180EA74F}"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F95999-A99C-46D6-BFDA-AEFA180EA74F}" type="datetimeFigureOut">
              <a:rPr lang="en-US" smtClean="0"/>
              <a:t>2/14/2025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F95999-A99C-46D6-BFDA-AEFA180EA74F}" type="datetimeFigureOut">
              <a:rPr lang="en-US" smtClean="0"/>
              <a:t>2/14/2025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2/14/2025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C281ACE-890E-4B55-88CA-A440D73ED3A3}"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1BB8E-5703-4605-9BD4-B6282EF196A0}" type="slidenum">
              <a:rPr lang="en-US" smtClean="0"/>
              <a:t>‹#›</a:t>
            </a:fld>
            <a:endParaRPr lang="en-US"/>
          </a:p>
        </p:txBody>
      </p:sp>
      <p:pic>
        <p:nvPicPr>
          <p:cNvPr id="9" name="Picture 8" descr="Logo&#10;&#10;Description automatically generated"/>
          <p:cNvPicPr>
            <a:picLocks noChangeAspect="1"/>
          </p:cNvPicPr>
          <p:nvPr userDrawn="1"/>
        </p:nvPicPr>
        <p:blipFill rotWithShape="1">
          <a:blip r:embed="rId3" cstate="print">
            <a:extLst>
              <a:ext uri="{28A0092B-C50C-407E-A947-70E740481C1C}">
                <a14:useLocalDpi xmlns:a14="http://schemas.microsoft.com/office/drawing/2010/main" val="0"/>
              </a:ext>
            </a:extLst>
          </a:blip>
          <a:srcRect b="37988"/>
          <a:stretch>
            <a:fillRect/>
          </a:stretch>
        </p:blipFill>
        <p:spPr>
          <a:xfrm>
            <a:off x="10256520" y="0"/>
            <a:ext cx="2194560" cy="956268"/>
          </a:xfrm>
          <a:prstGeom prst="rect">
            <a:avLst/>
          </a:prstGeom>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049235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8980274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408939444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F95999-A99C-46D6-BFDA-AEFA180EA74F}"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450296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25625"/>
            <a:ext cx="515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EF95999-A99C-46D6-BFDA-AEFA180EA74F}"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F95999-A99C-46D6-BFDA-AEFA180EA74F}" type="datetimeFigureOut">
              <a:rPr lang="en-US" smtClean="0"/>
              <a:t>2/14/2025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3065992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F95999-A99C-46D6-BFDA-AEFA180EA74F}" type="datetimeFigureOut">
              <a:rPr lang="en-US" smtClean="0"/>
              <a:t>2/14/2025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125688018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2/14/2025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88764008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68444011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36417121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285664009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F95999-A99C-46D6-BFDA-AEFA180EA74F}" type="datetimeFigureOut">
              <a:rPr lang="en-US" smtClean="0"/>
              <a:t>2/14/2025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096927-E4BC-4077-9E7B-25FA85E7CDDE}" type="slidenum">
              <a:rPr lang="en-US" smtClean="0"/>
              <a:t>‹#›</a:t>
            </a:fld>
            <a:endParaRPr lang="en-US"/>
          </a:p>
        </p:txBody>
      </p:sp>
    </p:spTree>
    <p:extLst>
      <p:ext uri="{BB962C8B-B14F-4D97-AF65-F5344CB8AC3E}">
        <p14:creationId xmlns:p14="http://schemas.microsoft.com/office/powerpoint/2010/main" val="1582924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EF95999-A99C-46D6-BFDA-AEFA180EA74F}" type="datetimeFigureOut">
              <a:rPr lang="en-US" smtClean="0"/>
              <a:t>2/14/2025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EF95999-A99C-46D6-BFDA-AEFA180EA74F}" type="datetimeFigureOut">
              <a:rPr lang="en-US" smtClean="0"/>
              <a:t>2/14/2025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F95999-A99C-46D6-BFDA-AEFA180EA74F}" type="datetimeFigureOut">
              <a:rPr lang="en-US" smtClean="0"/>
              <a:t>2/14/2025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F95999-A99C-46D6-BFDA-AEFA180EA74F}" type="datetimeFigureOut">
              <a:rPr lang="en-US" smtClean="0"/>
              <a:t>2/14/2025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096927-E4BC-4077-9E7B-25FA85E7CDD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theme" Target="../theme/theme4.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4EF95999-A99C-46D6-BFDA-AEFA180EA74F}" type="datetimeFigureOut">
              <a:rPr lang="en-US" smtClean="0"/>
              <a:t>2/14/2025</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D1096927-E4BC-4077-9E7B-25FA85E7CDDE}"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36B80835-DEB3-4275-B379-2566D87801AD}" type="datetimeFigureOut">
              <a:rPr lang="en-US" smtClean="0"/>
              <a:t>2/14/2025</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8CA01822-BBE1-4BC5-B54E-43DAA9793F70}"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latin typeface="Futura Cyrillic Book" panose="020B0502020204020303" charset="0"/>
              </a:defRPr>
            </a:lvl1pPr>
          </a:lstStyle>
          <a:p>
            <a:fld id="{4EF95999-A99C-46D6-BFDA-AEFA180EA74F}" type="datetimeFigureOut">
              <a:rPr lang="en-US" smtClean="0"/>
              <a:t>2/14/2025</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latin typeface="Futura Cyrillic Book" panose="020B0502020204020303" charset="0"/>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latin typeface="Futura Cyrillic Book" panose="020B0502020204020303" charset="0"/>
              </a:defRPr>
            </a:lvl1pPr>
          </a:lstStyle>
          <a:p>
            <a:fld id="{D1096927-E4BC-4077-9E7B-25FA85E7CDDE}"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Futura Cyrillic Book" panose="020B0502020204020303"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Futura Cyrillic Book" panose="020B0502020204020303"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Futura Cyrillic Book" panose="020B0502020204020303"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Futura Cyrillic Book" panose="020B0502020204020303"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F95999-A99C-46D6-BFDA-AEFA180EA74F}" type="datetimeFigureOut">
              <a:rPr lang="en-US" smtClean="0"/>
              <a:t>2/14/2025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096927-E4BC-4077-9E7B-25FA85E7CDDE}" type="slidenum">
              <a:rPr lang="en-US" smtClean="0"/>
              <a:t>‹#›</a:t>
            </a:fld>
            <a:endParaRPr lang="en-US"/>
          </a:p>
        </p:txBody>
      </p:sp>
    </p:spTree>
    <p:extLst>
      <p:ext uri="{BB962C8B-B14F-4D97-AF65-F5344CB8AC3E}">
        <p14:creationId xmlns:p14="http://schemas.microsoft.com/office/powerpoint/2010/main" val="3977247138"/>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youtube.com/watch?v=GG-VRm6XnNk" TargetMode="External"/><Relationship Id="rId1" Type="http://schemas.openxmlformats.org/officeDocument/2006/relationships/slideLayout" Target="../slideLayouts/slideLayout37.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7.xml"/><Relationship Id="rId5" Type="http://schemas.openxmlformats.org/officeDocument/2006/relationships/image" Target="../media/image3.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youtube.com/watch?v=bAyrObl7TYE&amp;list=PLEiEAq2VkUUJqp1k-g5W1mo37urJQOdCZ" TargetMode="External"/><Relationship Id="rId1" Type="http://schemas.openxmlformats.org/officeDocument/2006/relationships/slideLayout" Target="../slideLayouts/slideLayout37.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24.xml.rels><?xml version="1.0" encoding="UTF-8" standalone="yes"?>
<Relationships xmlns="http://schemas.openxmlformats.org/package/2006/relationships"><Relationship Id="rId3" Type="http://schemas.openxmlformats.org/officeDocument/2006/relationships/hyperlink" Target="https://www.indeed.com/career-advice/finding-a-job/jobs-big-data" TargetMode="External"/><Relationship Id="rId2" Type="http://schemas.openxmlformats.org/officeDocument/2006/relationships/hyperlink" Target="https://graduate.northeastern.edu/knowledge-hub/highest-paying-big-data-careers/" TargetMode="External"/><Relationship Id="rId1" Type="http://schemas.openxmlformats.org/officeDocument/2006/relationships/slideLayout" Target="../slideLayouts/slideLayout37.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37.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2" name="Group 1"/>
          <p:cNvGrpSpPr/>
          <p:nvPr/>
        </p:nvGrpSpPr>
        <p:grpSpPr>
          <a:xfrm>
            <a:off x="122050" y="1474470"/>
            <a:ext cx="2209165" cy="3067050"/>
            <a:chOff x="230" y="2322"/>
            <a:chExt cx="3479" cy="4830"/>
          </a:xfrm>
        </p:grpSpPr>
        <p:sp>
          <p:nvSpPr>
            <p:cNvPr id="5"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6"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pic>
        <p:nvPicPr>
          <p:cNvPr id="9" name="Image" descr="Image"/>
          <p:cNvPicPr>
            <a:picLocks noChangeAspect="1"/>
          </p:cNvPicPr>
          <p:nvPr/>
        </p:nvPicPr>
        <p:blipFill>
          <a:blip r:embed="rId3"/>
          <a:stretch>
            <a:fillRect/>
          </a:stretch>
        </p:blipFill>
        <p:spPr>
          <a:xfrm>
            <a:off x="5617183" y="1851809"/>
            <a:ext cx="3006356" cy="2375991"/>
          </a:xfrm>
          <a:prstGeom prst="rect">
            <a:avLst/>
          </a:prstGeom>
          <a:ln w="12700">
            <a:miter lim="400000"/>
            <a:headEnd/>
            <a:tailEnd/>
          </a:ln>
        </p:spPr>
      </p:pic>
      <p:sp>
        <p:nvSpPr>
          <p:cNvPr id="10" name="TextBox 9"/>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5"/>
            <a:ext cx="9577800" cy="4351338"/>
          </a:xfrm>
        </p:spPr>
        <p:txBody>
          <a:bodyPr>
            <a:normAutofit/>
          </a:bodyPr>
          <a:lstStyle/>
          <a:p>
            <a:pPr algn="just"/>
            <a:r>
              <a:rPr lang="en-US" sz="2400" b="1" i="0" u="none" strike="noStrike" baseline="0" dirty="0">
                <a:latin typeface="Times New Roman" panose="02020603050405020304" pitchFamily="18" charset="0"/>
                <a:cs typeface="Times New Roman" panose="02020603050405020304" pitchFamily="18" charset="0"/>
              </a:rPr>
              <a:t>Assessment Details (both CIE and SEE):</a:t>
            </a:r>
          </a:p>
          <a:p>
            <a:pPr lvl="1"/>
            <a:r>
              <a:rPr lang="en-US" b="0" i="0" u="none" strike="noStrike" baseline="0" dirty="0">
                <a:latin typeface="Times New Roman" panose="02020603050405020304" pitchFamily="18" charset="0"/>
                <a:cs typeface="Times New Roman" panose="02020603050405020304" pitchFamily="18" charset="0"/>
              </a:rPr>
              <a:t>The weightage of Continuous Internal Evaluation (CIE) is 50% and for Semester End Exam (SEE) is 50%. </a:t>
            </a:r>
          </a:p>
          <a:p>
            <a:pPr lvl="1"/>
            <a:r>
              <a:rPr lang="en-US" b="0" i="0" u="none" strike="noStrike" baseline="0" dirty="0">
                <a:latin typeface="Times New Roman" panose="02020603050405020304" pitchFamily="18" charset="0"/>
                <a:cs typeface="Times New Roman" panose="02020603050405020304" pitchFamily="18" charset="0"/>
              </a:rPr>
              <a:t>The minimum passing mark for the CIE is 40% of the maximum marks (20 marks out of 50) and for the SEE minimum passing mark is 35% of the maximum marks (18 out of 50 marks). </a:t>
            </a:r>
          </a:p>
          <a:p>
            <a:pPr lvl="1"/>
            <a:r>
              <a:rPr lang="en-US" b="0" i="0" u="none" strike="noStrike" baseline="0" dirty="0">
                <a:latin typeface="Times New Roman" panose="02020603050405020304" pitchFamily="18" charset="0"/>
                <a:cs typeface="Times New Roman" panose="02020603050405020304" pitchFamily="18" charset="0"/>
              </a:rPr>
              <a:t>A student shall be deemed to have satisfied the academic requirements and earned the credits allotted to each subject/ course if the student secures a minimum of 40% (40 marks out of 100) in the sum total of the CIE (Continuous Internal Evaluation) and SEE (Semester End Examination) taken together.</a:t>
            </a:r>
            <a:endParaRPr lang="en-IN"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4077056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3"/>
          </a:xfrm>
        </p:spPr>
        <p:txBody>
          <a:bodyPr>
            <a:noAutofit/>
          </a:bodyPr>
          <a:lstStyle/>
          <a:p>
            <a:pPr algn="just"/>
            <a:r>
              <a:rPr lang="en-US" sz="2000" b="1" i="0" u="none" strike="noStrike" baseline="0" dirty="0">
                <a:latin typeface="Times New Roman" panose="02020603050405020304" pitchFamily="18" charset="0"/>
                <a:cs typeface="Times New Roman" panose="02020603050405020304" pitchFamily="18" charset="0"/>
              </a:rPr>
              <a:t>Assessment Details (both CIE and SEE):</a:t>
            </a:r>
          </a:p>
          <a:p>
            <a:pPr lvl="1" algn="just"/>
            <a:r>
              <a:rPr lang="en-US" sz="2000" b="1" i="0" u="none" strike="noStrike" baseline="0" dirty="0">
                <a:solidFill>
                  <a:srgbClr val="000000"/>
                </a:solidFill>
                <a:latin typeface="Times New Roman" panose="02020603050405020304" pitchFamily="18" charset="0"/>
                <a:cs typeface="Times New Roman" panose="02020603050405020304" pitchFamily="18" charset="0"/>
              </a:rPr>
              <a:t>CIE for the theory component of the IPCC (maximum marks 50)</a:t>
            </a:r>
          </a:p>
          <a:p>
            <a:pPr lvl="2" algn="just"/>
            <a:r>
              <a:rPr lang="en-US" b="0" i="0" u="none" strike="noStrike" baseline="0" dirty="0">
                <a:solidFill>
                  <a:srgbClr val="000000"/>
                </a:solidFill>
                <a:latin typeface="Times New Roman" panose="02020603050405020304" pitchFamily="18" charset="0"/>
                <a:cs typeface="Times New Roman" panose="02020603050405020304" pitchFamily="18" charset="0"/>
              </a:rPr>
              <a:t>IPCC means practical portion integrated with the theory of the course.</a:t>
            </a:r>
          </a:p>
          <a:p>
            <a:pPr lvl="2" algn="just"/>
            <a:r>
              <a:rPr lang="en-US" b="0" i="0" u="none" strike="noStrike" baseline="0" dirty="0">
                <a:solidFill>
                  <a:srgbClr val="000000"/>
                </a:solidFill>
                <a:latin typeface="Times New Roman" panose="02020603050405020304" pitchFamily="18" charset="0"/>
                <a:cs typeface="Times New Roman" panose="02020603050405020304" pitchFamily="18" charset="0"/>
              </a:rPr>
              <a:t>CIE marks for the theory component are </a:t>
            </a:r>
            <a:r>
              <a:rPr lang="en-US" b="1" i="0" u="none" strike="noStrike" baseline="0" dirty="0">
                <a:solidFill>
                  <a:srgbClr val="000000"/>
                </a:solidFill>
                <a:latin typeface="Times New Roman" panose="02020603050405020304" pitchFamily="18" charset="0"/>
                <a:cs typeface="Times New Roman" panose="02020603050405020304" pitchFamily="18" charset="0"/>
              </a:rPr>
              <a:t>25 marks </a:t>
            </a:r>
            <a:r>
              <a:rPr lang="en-US" b="0" i="0" u="none" strike="noStrike" baseline="0" dirty="0">
                <a:solidFill>
                  <a:srgbClr val="000000"/>
                </a:solidFill>
                <a:latin typeface="Times New Roman" panose="02020603050405020304" pitchFamily="18" charset="0"/>
                <a:cs typeface="Times New Roman" panose="02020603050405020304" pitchFamily="18" charset="0"/>
              </a:rPr>
              <a:t>and that for the practical component is </a:t>
            </a:r>
            <a:r>
              <a:rPr lang="en-US" b="1" i="0" u="none" strike="noStrike" baseline="0" dirty="0">
                <a:solidFill>
                  <a:srgbClr val="000000"/>
                </a:solidFill>
                <a:latin typeface="Times New Roman" panose="02020603050405020304" pitchFamily="18" charset="0"/>
                <a:cs typeface="Times New Roman" panose="02020603050405020304" pitchFamily="18" charset="0"/>
              </a:rPr>
              <a:t>25 marks</a:t>
            </a:r>
            <a:r>
              <a:rPr lang="en-US" b="0" i="0" u="none" strike="noStrike" baseline="0" dirty="0">
                <a:solidFill>
                  <a:srgbClr val="000000"/>
                </a:solidFill>
                <a:latin typeface="Times New Roman" panose="02020603050405020304" pitchFamily="18" charset="0"/>
                <a:cs typeface="Times New Roman" panose="02020603050405020304" pitchFamily="18" charset="0"/>
              </a:rPr>
              <a:t>.</a:t>
            </a:r>
          </a:p>
          <a:p>
            <a:pPr lvl="2" algn="just"/>
            <a:r>
              <a:rPr lang="en-US" b="0" i="0" u="none" strike="noStrike" baseline="0" dirty="0">
                <a:solidFill>
                  <a:srgbClr val="000000"/>
                </a:solidFill>
                <a:latin typeface="Times New Roman" panose="02020603050405020304" pitchFamily="18" charset="0"/>
                <a:cs typeface="Times New Roman" panose="02020603050405020304" pitchFamily="18" charset="0"/>
              </a:rPr>
              <a:t> 25 marks for the theory component are split into </a:t>
            </a:r>
            <a:r>
              <a:rPr lang="en-US" b="1" i="0" u="none" strike="noStrike" baseline="0" dirty="0">
                <a:solidFill>
                  <a:srgbClr val="000000"/>
                </a:solidFill>
                <a:latin typeface="Times New Roman" panose="02020603050405020304" pitchFamily="18" charset="0"/>
                <a:cs typeface="Times New Roman" panose="02020603050405020304" pitchFamily="18" charset="0"/>
              </a:rPr>
              <a:t>15 marks </a:t>
            </a:r>
            <a:r>
              <a:rPr lang="en-US" b="0" i="0" u="none" strike="noStrike" baseline="0" dirty="0">
                <a:solidFill>
                  <a:srgbClr val="000000"/>
                </a:solidFill>
                <a:latin typeface="Times New Roman" panose="02020603050405020304" pitchFamily="18" charset="0"/>
                <a:cs typeface="Times New Roman" panose="02020603050405020304" pitchFamily="18" charset="0"/>
              </a:rPr>
              <a:t>for two Internal Assessment Tests (Two Tests, each of 15 Marks with 01-hour duration, are to be conducted) and </a:t>
            </a:r>
            <a:r>
              <a:rPr lang="en-US" b="1" i="0" u="none" strike="noStrike" baseline="0" dirty="0">
                <a:solidFill>
                  <a:srgbClr val="000000"/>
                </a:solidFill>
                <a:latin typeface="Times New Roman" panose="02020603050405020304" pitchFamily="18" charset="0"/>
                <a:cs typeface="Times New Roman" panose="02020603050405020304" pitchFamily="18" charset="0"/>
              </a:rPr>
              <a:t>10 marks </a:t>
            </a:r>
            <a:r>
              <a:rPr lang="en-US" b="0" i="0" u="none" strike="noStrike" baseline="0" dirty="0">
                <a:solidFill>
                  <a:srgbClr val="000000"/>
                </a:solidFill>
                <a:latin typeface="Times New Roman" panose="02020603050405020304" pitchFamily="18" charset="0"/>
                <a:cs typeface="Times New Roman" panose="02020603050405020304" pitchFamily="18" charset="0"/>
              </a:rPr>
              <a:t>for other assessment methods mentioned in 22OB4.2. </a:t>
            </a:r>
          </a:p>
          <a:p>
            <a:pPr lvl="2" algn="just"/>
            <a:r>
              <a:rPr lang="en-US" b="0" i="0" u="none" strike="noStrike" baseline="0" dirty="0">
                <a:solidFill>
                  <a:srgbClr val="000000"/>
                </a:solidFill>
                <a:latin typeface="Times New Roman" panose="02020603050405020304" pitchFamily="18" charset="0"/>
                <a:cs typeface="Times New Roman" panose="02020603050405020304" pitchFamily="18" charset="0"/>
              </a:rPr>
              <a:t>The first test at the end of 40-50% coverage of the syllabus and the second test after covering 85-90% of the syllabus.</a:t>
            </a:r>
          </a:p>
          <a:p>
            <a:pPr lvl="2" algn="just"/>
            <a:r>
              <a:rPr lang="en-US" b="0" i="0" u="none" strike="noStrike" baseline="0" dirty="0">
                <a:solidFill>
                  <a:srgbClr val="000000"/>
                </a:solidFill>
                <a:latin typeface="Times New Roman" panose="02020603050405020304" pitchFamily="18" charset="0"/>
                <a:cs typeface="Times New Roman" panose="02020603050405020304" pitchFamily="18" charset="0"/>
              </a:rPr>
              <a:t>Scaled-down marks of the sum of two tests and other assessment methods will be CIE marks for the theory component of IPCC (that is for </a:t>
            </a:r>
            <a:r>
              <a:rPr lang="en-US" b="1" i="0" u="none" strike="noStrike" baseline="0" dirty="0">
                <a:solidFill>
                  <a:srgbClr val="000000"/>
                </a:solidFill>
                <a:latin typeface="Times New Roman" panose="02020603050405020304" pitchFamily="18" charset="0"/>
                <a:cs typeface="Times New Roman" panose="02020603050405020304" pitchFamily="18" charset="0"/>
              </a:rPr>
              <a:t>25 marks)</a:t>
            </a:r>
            <a:r>
              <a:rPr lang="en-US" b="0" i="0" u="none" strike="noStrike" baseline="0" dirty="0">
                <a:solidFill>
                  <a:srgbClr val="000000"/>
                </a:solidFill>
                <a:latin typeface="Times New Roman" panose="02020603050405020304" pitchFamily="18" charset="0"/>
                <a:cs typeface="Times New Roman" panose="02020603050405020304" pitchFamily="18" charset="0"/>
              </a:rPr>
              <a:t>.</a:t>
            </a:r>
          </a:p>
          <a:p>
            <a:pPr lvl="2" algn="just"/>
            <a:r>
              <a:rPr lang="en-US" b="0" i="0" u="none" strike="noStrike" baseline="0" dirty="0">
                <a:solidFill>
                  <a:srgbClr val="000000"/>
                </a:solidFill>
                <a:latin typeface="Times New Roman" panose="02020603050405020304" pitchFamily="18" charset="0"/>
                <a:cs typeface="Times New Roman" panose="02020603050405020304" pitchFamily="18" charset="0"/>
              </a:rPr>
              <a:t>The student has to secure 40% of 25 marks to qualify in the CIE of the theory component of IPCC.</a:t>
            </a:r>
            <a:endParaRPr lang="en-IN"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41534938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3"/>
          </a:xfrm>
        </p:spPr>
        <p:txBody>
          <a:bodyPr>
            <a:noAutofit/>
          </a:bodyPr>
          <a:lstStyle/>
          <a:p>
            <a:pPr algn="just"/>
            <a:r>
              <a:rPr lang="en-US" sz="1800" b="1" i="0" u="none" strike="noStrike" baseline="0" dirty="0">
                <a:latin typeface="Times New Roman" panose="02020603050405020304" pitchFamily="18" charset="0"/>
                <a:cs typeface="Times New Roman" panose="02020603050405020304" pitchFamily="18" charset="0"/>
              </a:rPr>
              <a:t>Assessment Details (both CIE and SEE):</a:t>
            </a:r>
          </a:p>
          <a:p>
            <a:pPr lvl="1"/>
            <a:r>
              <a:rPr lang="en-US" sz="1800" b="1" i="0" u="none" strike="noStrike" baseline="0" dirty="0">
                <a:latin typeface="Times New Roman" panose="02020603050405020304" pitchFamily="18" charset="0"/>
                <a:cs typeface="Times New Roman" panose="02020603050405020304" pitchFamily="18" charset="0"/>
              </a:rPr>
              <a:t>CIE for the practical component of the IPCC</a:t>
            </a:r>
          </a:p>
          <a:p>
            <a:pPr lvl="2"/>
            <a:r>
              <a:rPr lang="en-US" sz="1800" b="1" i="0" u="none" strike="noStrike" baseline="0" dirty="0">
                <a:latin typeface="Times New Roman" panose="02020603050405020304" pitchFamily="18" charset="0"/>
                <a:cs typeface="Times New Roman" panose="02020603050405020304" pitchFamily="18" charset="0"/>
              </a:rPr>
              <a:t>15 marks </a:t>
            </a:r>
            <a:r>
              <a:rPr lang="en-US" sz="1800" b="0" i="0" u="none" strike="noStrike" baseline="0" dirty="0">
                <a:latin typeface="Times New Roman" panose="02020603050405020304" pitchFamily="18" charset="0"/>
                <a:cs typeface="Times New Roman" panose="02020603050405020304" pitchFamily="18" charset="0"/>
              </a:rPr>
              <a:t>for the conduction of the experiment and preparation of laboratory record, and </a:t>
            </a:r>
            <a:r>
              <a:rPr lang="en-US" sz="1800" b="1" i="0" u="none" strike="noStrike" baseline="0" dirty="0">
                <a:latin typeface="Times New Roman" panose="02020603050405020304" pitchFamily="18" charset="0"/>
                <a:cs typeface="Times New Roman" panose="02020603050405020304" pitchFamily="18" charset="0"/>
              </a:rPr>
              <a:t>10 marks </a:t>
            </a:r>
            <a:r>
              <a:rPr lang="en-US" sz="1800" b="0" i="0" u="none" strike="noStrike" baseline="0" dirty="0">
                <a:latin typeface="Times New Roman" panose="02020603050405020304" pitchFamily="18" charset="0"/>
                <a:cs typeface="Times New Roman" panose="02020603050405020304" pitchFamily="18" charset="0"/>
              </a:rPr>
              <a:t>for the test to be conducted after the completion of all the laboratory sessions.</a:t>
            </a:r>
          </a:p>
          <a:p>
            <a:pPr lvl="2"/>
            <a:r>
              <a:rPr lang="en-US" sz="1800" b="0" i="0" u="none" strike="noStrike" baseline="0" dirty="0">
                <a:latin typeface="Times New Roman" panose="02020603050405020304" pitchFamily="18" charset="0"/>
                <a:cs typeface="Times New Roman" panose="02020603050405020304" pitchFamily="18" charset="0"/>
              </a:rPr>
              <a:t>On completion of every experiment/program in the laboratory, the students shall be evaluated including viva-voce and marks shall be awarded on the same day.</a:t>
            </a:r>
          </a:p>
          <a:p>
            <a:pPr lvl="2"/>
            <a:r>
              <a:rPr lang="en-US" sz="1800" b="0" i="0" u="none" strike="noStrike" baseline="0" dirty="0">
                <a:latin typeface="Times New Roman" panose="02020603050405020304" pitchFamily="18" charset="0"/>
                <a:cs typeface="Times New Roman" panose="02020603050405020304" pitchFamily="18" charset="0"/>
              </a:rPr>
              <a:t>The CIE marks awarded in the case of the Practical component shall be based on the continuous evaluation of the laboratory report. Each experiment report can be evaluated for 10 marks. Marks of all experiments’ write-ups are added and scaled down to </a:t>
            </a:r>
            <a:r>
              <a:rPr lang="en-US" sz="1800" b="1" i="0" u="none" strike="noStrike" baseline="0" dirty="0">
                <a:latin typeface="Times New Roman" panose="02020603050405020304" pitchFamily="18" charset="0"/>
                <a:cs typeface="Times New Roman" panose="02020603050405020304" pitchFamily="18" charset="0"/>
              </a:rPr>
              <a:t>15 marks</a:t>
            </a:r>
            <a:r>
              <a:rPr lang="en-US" sz="1800" b="0" i="0" u="none" strike="noStrike" baseline="0" dirty="0">
                <a:latin typeface="Times New Roman" panose="02020603050405020304" pitchFamily="18" charset="0"/>
                <a:cs typeface="Times New Roman" panose="02020603050405020304" pitchFamily="18" charset="0"/>
              </a:rPr>
              <a:t>.</a:t>
            </a:r>
          </a:p>
          <a:p>
            <a:pPr lvl="2"/>
            <a:r>
              <a:rPr lang="en-US" sz="1800" b="0" i="0" u="none" strike="noStrike" baseline="0" dirty="0">
                <a:latin typeface="Times New Roman" panose="02020603050405020304" pitchFamily="18" charset="0"/>
                <a:cs typeface="Times New Roman" panose="02020603050405020304" pitchFamily="18" charset="0"/>
              </a:rPr>
              <a:t>The laboratory test </a:t>
            </a:r>
            <a:r>
              <a:rPr lang="en-US" sz="1800" b="1" i="0" u="none" strike="noStrike" baseline="0" dirty="0">
                <a:latin typeface="Times New Roman" panose="02020603050405020304" pitchFamily="18" charset="0"/>
                <a:cs typeface="Times New Roman" panose="02020603050405020304" pitchFamily="18" charset="0"/>
              </a:rPr>
              <a:t>(duration 02/03 hours) </a:t>
            </a:r>
            <a:r>
              <a:rPr lang="en-US" sz="1800" b="0" i="0" u="none" strike="noStrike" baseline="0" dirty="0">
                <a:latin typeface="Times New Roman" panose="02020603050405020304" pitchFamily="18" charset="0"/>
                <a:cs typeface="Times New Roman" panose="02020603050405020304" pitchFamily="18" charset="0"/>
              </a:rPr>
              <a:t>after completion of all the experiments shall be conducted for 50 marks and scaled down to </a:t>
            </a:r>
            <a:r>
              <a:rPr lang="en-US" sz="1800" b="1" i="0" u="none" strike="noStrike" baseline="0" dirty="0">
                <a:latin typeface="Times New Roman" panose="02020603050405020304" pitchFamily="18" charset="0"/>
                <a:cs typeface="Times New Roman" panose="02020603050405020304" pitchFamily="18" charset="0"/>
              </a:rPr>
              <a:t>10 marks.</a:t>
            </a:r>
          </a:p>
          <a:p>
            <a:pPr lvl="2"/>
            <a:r>
              <a:rPr lang="en-US" sz="1800" b="0" i="0" u="none" strike="noStrike" baseline="0" dirty="0">
                <a:latin typeface="Times New Roman" panose="02020603050405020304" pitchFamily="18" charset="0"/>
                <a:cs typeface="Times New Roman" panose="02020603050405020304" pitchFamily="18" charset="0"/>
              </a:rPr>
              <a:t>Scaled-down marks of write-up evaluations and tests added will be CIE marks for the laboratory component of IPCC for </a:t>
            </a:r>
            <a:r>
              <a:rPr lang="en-US" sz="1800" b="1" i="0" u="none" strike="noStrike" baseline="0" dirty="0">
                <a:latin typeface="Times New Roman" panose="02020603050405020304" pitchFamily="18" charset="0"/>
                <a:cs typeface="Times New Roman" panose="02020603050405020304" pitchFamily="18" charset="0"/>
              </a:rPr>
              <a:t>25 marks</a:t>
            </a:r>
            <a:r>
              <a:rPr lang="en-US" sz="1800" b="0" i="0" u="none" strike="noStrike" baseline="0" dirty="0">
                <a:latin typeface="Times New Roman" panose="02020603050405020304" pitchFamily="18" charset="0"/>
                <a:cs typeface="Times New Roman" panose="02020603050405020304" pitchFamily="18" charset="0"/>
              </a:rPr>
              <a:t>.</a:t>
            </a:r>
          </a:p>
          <a:p>
            <a:pPr lvl="2"/>
            <a:r>
              <a:rPr lang="en-US" sz="1800" b="0" i="0" u="none" strike="noStrike" baseline="0" dirty="0">
                <a:latin typeface="Times New Roman" panose="02020603050405020304" pitchFamily="18" charset="0"/>
                <a:cs typeface="Times New Roman" panose="02020603050405020304" pitchFamily="18" charset="0"/>
              </a:rPr>
              <a:t>The student has to secure 40% of 25 marks to qualify in the CIE of the practical component of the IPCC.</a:t>
            </a:r>
            <a:r>
              <a:rPr lang="en-US" sz="1800" b="0" i="0" u="none" strike="noStrike" baseline="0" dirty="0">
                <a:solidFill>
                  <a:srgbClr val="FFFFFF"/>
                </a:solidFill>
                <a:latin typeface="Times New Roman" panose="02020603050405020304" pitchFamily="18" charset="0"/>
                <a:cs typeface="Times New Roman" panose="02020603050405020304" pitchFamily="18" charset="0"/>
              </a:rPr>
              <a:t>.</a:t>
            </a:r>
            <a:endParaRPr lang="en-IN" sz="18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7071345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3"/>
          </a:xfrm>
        </p:spPr>
        <p:txBody>
          <a:bodyPr>
            <a:noAutofit/>
          </a:bodyPr>
          <a:lstStyle/>
          <a:p>
            <a:pPr algn="just"/>
            <a:r>
              <a:rPr lang="en-US" sz="2400" b="1" i="0" u="none" strike="noStrike" baseline="0" dirty="0">
                <a:latin typeface="Times New Roman" panose="02020603050405020304" pitchFamily="18" charset="0"/>
                <a:cs typeface="Times New Roman" panose="02020603050405020304" pitchFamily="18" charset="0"/>
              </a:rPr>
              <a:t>Assessment Details (CIE):</a:t>
            </a:r>
          </a:p>
          <a:p>
            <a:pPr lvl="1" algn="just"/>
            <a:r>
              <a:rPr lang="en-IN" b="1" i="0" u="none" strike="noStrike" baseline="0" dirty="0">
                <a:latin typeface="Times New Roman" panose="02020603050405020304" pitchFamily="18" charset="0"/>
                <a:cs typeface="Times New Roman" panose="02020603050405020304" pitchFamily="18" charset="0"/>
              </a:rPr>
              <a:t>SEE for IPCC</a:t>
            </a:r>
          </a:p>
          <a:p>
            <a:pPr lvl="2" algn="just"/>
            <a:r>
              <a:rPr lang="en-US" sz="2400" b="0" i="0" u="none" strike="noStrike" baseline="0" dirty="0">
                <a:latin typeface="Times New Roman" panose="02020603050405020304" pitchFamily="18" charset="0"/>
                <a:cs typeface="Times New Roman" panose="02020603050405020304" pitchFamily="18" charset="0"/>
              </a:rPr>
              <a:t>Theory SEE will be conducted by University as per the scheduled timetable, with common question papers for the course (</a:t>
            </a:r>
            <a:r>
              <a:rPr lang="en-US" sz="2400" b="1" i="0" u="none" strike="noStrike" baseline="0" dirty="0">
                <a:latin typeface="Times New Roman" panose="02020603050405020304" pitchFamily="18" charset="0"/>
                <a:cs typeface="Times New Roman" panose="02020603050405020304" pitchFamily="18" charset="0"/>
              </a:rPr>
              <a:t>duration 03 hours</a:t>
            </a:r>
            <a:r>
              <a:rPr lang="en-US" sz="2400" b="0" i="0" u="none" strike="noStrike" baseline="0" dirty="0">
                <a:latin typeface="Times New Roman" panose="02020603050405020304" pitchFamily="18" charset="0"/>
                <a:cs typeface="Times New Roman" panose="02020603050405020304" pitchFamily="18" charset="0"/>
              </a:rPr>
              <a:t>)</a:t>
            </a:r>
          </a:p>
          <a:p>
            <a:pPr lvl="2" algn="just"/>
            <a:r>
              <a:rPr lang="en-US" sz="2400" b="0" i="0" u="none" strike="noStrike" baseline="0" dirty="0">
                <a:latin typeface="Times New Roman" panose="02020603050405020304" pitchFamily="18" charset="0"/>
                <a:cs typeface="Times New Roman" panose="02020603050405020304" pitchFamily="18" charset="0"/>
              </a:rPr>
              <a:t>The question paper will have ten questions. Each question is set for 20 marks.</a:t>
            </a:r>
          </a:p>
          <a:p>
            <a:pPr lvl="2" algn="just"/>
            <a:r>
              <a:rPr lang="en-US" sz="2400" b="0" i="0" u="none" strike="noStrike" baseline="0" dirty="0">
                <a:latin typeface="Times New Roman" panose="02020603050405020304" pitchFamily="18" charset="0"/>
                <a:cs typeface="Times New Roman" panose="02020603050405020304" pitchFamily="18" charset="0"/>
              </a:rPr>
              <a:t>There will be 2 questions from each module. Each of the two questions under a module (with a maximum of 3 sub-questions), </a:t>
            </a:r>
            <a:r>
              <a:rPr lang="en-US" sz="2400" b="1" i="0" u="none" strike="noStrike" baseline="0" dirty="0">
                <a:latin typeface="Times New Roman" panose="02020603050405020304" pitchFamily="18" charset="0"/>
                <a:cs typeface="Times New Roman" panose="02020603050405020304" pitchFamily="18" charset="0"/>
              </a:rPr>
              <a:t>should have a mix of topics </a:t>
            </a:r>
            <a:r>
              <a:rPr lang="en-US" sz="2400" b="0" i="0" u="none" strike="noStrike" baseline="0" dirty="0">
                <a:latin typeface="Times New Roman" panose="02020603050405020304" pitchFamily="18" charset="0"/>
                <a:cs typeface="Times New Roman" panose="02020603050405020304" pitchFamily="18" charset="0"/>
              </a:rPr>
              <a:t>under that module.</a:t>
            </a:r>
          </a:p>
          <a:p>
            <a:pPr lvl="2" algn="just"/>
            <a:r>
              <a:rPr lang="en-US" sz="2400" b="0" i="0" u="none" strike="noStrike" baseline="0" dirty="0">
                <a:latin typeface="Times New Roman" panose="02020603050405020304" pitchFamily="18" charset="0"/>
                <a:cs typeface="Times New Roman" panose="02020603050405020304" pitchFamily="18" charset="0"/>
              </a:rPr>
              <a:t>The students have to answer 5 full questions, selecting one full question from each module.</a:t>
            </a:r>
          </a:p>
          <a:p>
            <a:pPr lvl="2" algn="just"/>
            <a:r>
              <a:rPr lang="en-US" sz="2400" b="0" i="0" u="none" strike="noStrike" baseline="0" dirty="0">
                <a:latin typeface="Times New Roman" panose="02020603050405020304" pitchFamily="18" charset="0"/>
                <a:cs typeface="Times New Roman" panose="02020603050405020304" pitchFamily="18" charset="0"/>
              </a:rPr>
              <a:t>Marks scored by the student shall be proportionally scaled down to 50 Marks</a:t>
            </a:r>
            <a:endParaRPr lang="en-IN" sz="24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2534945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3"/>
          </a:xfrm>
        </p:spPr>
        <p:txBody>
          <a:bodyPr>
            <a:noAutofit/>
          </a:bodyPr>
          <a:lstStyle/>
          <a:p>
            <a:pPr algn="just"/>
            <a:r>
              <a:rPr lang="en-US" sz="2800" b="1" i="0" u="none" strike="noStrike" baseline="0" dirty="0">
                <a:latin typeface="Times New Roman" panose="02020603050405020304" pitchFamily="18" charset="0"/>
                <a:cs typeface="Times New Roman" panose="02020603050405020304" pitchFamily="18" charset="0"/>
              </a:rPr>
              <a:t>The theory portion of the IPCC shall be for both CIE and SEE, whereas the practical portion will have a CIE component only. Questions mentioned in the SEE paper may include questions from the </a:t>
            </a:r>
            <a:r>
              <a:rPr lang="en-IN" sz="2800" b="1" i="0" u="none" strike="noStrike" baseline="0" dirty="0">
                <a:latin typeface="Times New Roman" panose="02020603050405020304" pitchFamily="18" charset="0"/>
                <a:cs typeface="Times New Roman" panose="02020603050405020304" pitchFamily="18" charset="0"/>
              </a:rPr>
              <a:t>practical component</a:t>
            </a:r>
            <a:r>
              <a:rPr lang="en-IN" sz="2800" b="0" i="0" u="none" strike="noStrike" baseline="0" dirty="0">
                <a:latin typeface="Times New Roman" panose="02020603050405020304" pitchFamily="18" charset="0"/>
                <a:cs typeface="Times New Roman" panose="02020603050405020304" pitchFamily="18" charset="0"/>
              </a:rPr>
              <a:t>.</a:t>
            </a:r>
            <a:endParaRPr lang="en-IN" sz="28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3668011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5"/>
          </a:xfrm>
        </p:spPr>
        <p:txBody>
          <a:bodyPr>
            <a:noAutofit/>
          </a:bodyPr>
          <a:lstStyle/>
          <a:p>
            <a:pPr algn="just"/>
            <a:r>
              <a:rPr lang="en-IN" sz="2400" b="1" i="0" u="none" strike="noStrike" baseline="0" dirty="0">
                <a:latin typeface="Times New Roman" panose="02020603050405020304" pitchFamily="18" charset="0"/>
                <a:cs typeface="Times New Roman" panose="02020603050405020304" pitchFamily="18" charset="0"/>
              </a:rPr>
              <a:t>Suggested Learning Resources:</a:t>
            </a:r>
          </a:p>
          <a:p>
            <a:pPr lvl="1" algn="just"/>
            <a:r>
              <a:rPr lang="en-US" i="0" u="none" strike="noStrike" baseline="0" dirty="0">
                <a:solidFill>
                  <a:srgbClr val="000000"/>
                </a:solidFill>
                <a:latin typeface="Times New Roman" panose="02020603050405020304" pitchFamily="18" charset="0"/>
                <a:cs typeface="Times New Roman" panose="02020603050405020304" pitchFamily="18" charset="0"/>
              </a:rPr>
              <a:t>Books:</a:t>
            </a:r>
          </a:p>
          <a:p>
            <a:pPr lvl="2" algn="just"/>
            <a:r>
              <a:rPr lang="en-US" sz="2400" i="0" u="none" strike="noStrike" baseline="0" dirty="0">
                <a:solidFill>
                  <a:srgbClr val="000000"/>
                </a:solidFill>
                <a:latin typeface="Times New Roman" panose="02020603050405020304" pitchFamily="18" charset="0"/>
                <a:cs typeface="Times New Roman" panose="02020603050405020304" pitchFamily="18" charset="0"/>
              </a:rPr>
              <a:t>1. Seema Acharya and Subhashini Chellappan “Big data and Analytics” Wiley India Publishers, 2nd Edition, 2019.</a:t>
            </a:r>
          </a:p>
          <a:p>
            <a:pPr lvl="2" algn="just"/>
            <a:r>
              <a:rPr lang="en-US" sz="2400" i="0" u="none" strike="noStrike" baseline="0" dirty="0">
                <a:solidFill>
                  <a:srgbClr val="000000"/>
                </a:solidFill>
                <a:latin typeface="Times New Roman" panose="02020603050405020304" pitchFamily="18" charset="0"/>
                <a:cs typeface="Times New Roman" panose="02020603050405020304" pitchFamily="18" charset="0"/>
              </a:rPr>
              <a:t>2. </a:t>
            </a:r>
            <a:r>
              <a:rPr lang="en-US" sz="2400" i="0" u="none" strike="noStrike" baseline="0" dirty="0" err="1">
                <a:solidFill>
                  <a:srgbClr val="000000"/>
                </a:solidFill>
                <a:latin typeface="Times New Roman" panose="02020603050405020304" pitchFamily="18" charset="0"/>
                <a:cs typeface="Times New Roman" panose="02020603050405020304" pitchFamily="18" charset="0"/>
              </a:rPr>
              <a:t>Rajkamal</a:t>
            </a:r>
            <a:r>
              <a:rPr lang="en-US" sz="2400" i="0" u="none" strike="noStrike" baseline="0" dirty="0">
                <a:solidFill>
                  <a:srgbClr val="000000"/>
                </a:solidFill>
                <a:latin typeface="Times New Roman" panose="02020603050405020304" pitchFamily="18" charset="0"/>
                <a:cs typeface="Times New Roman" panose="02020603050405020304" pitchFamily="18" charset="0"/>
              </a:rPr>
              <a:t> and Preeti Saxena, “Big Data Analytics, Introduction to Hadoop, Spark and Machine Learning”, McGraw Hill Publication, 2019.</a:t>
            </a: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6288428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26C21B-9F3B-584D-6696-2C5F0926BE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237D4F-BD5E-B286-F4E4-9270863C427F}"/>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1B2640EA-90C9-E9AA-3D31-35217D362590}"/>
              </a:ext>
            </a:extLst>
          </p:cNvPr>
          <p:cNvSpPr>
            <a:spLocks noGrp="1"/>
          </p:cNvSpPr>
          <p:nvPr>
            <p:ph idx="1"/>
          </p:nvPr>
        </p:nvSpPr>
        <p:spPr>
          <a:xfrm>
            <a:off x="1776000" y="1825624"/>
            <a:ext cx="9577800" cy="5032375"/>
          </a:xfrm>
        </p:spPr>
        <p:txBody>
          <a:bodyPr>
            <a:noAutofit/>
          </a:bodyPr>
          <a:lstStyle/>
          <a:p>
            <a:pPr algn="just"/>
            <a:r>
              <a:rPr lang="en-IN" sz="2400" b="1" i="0" u="none" strike="noStrike" baseline="0" dirty="0">
                <a:latin typeface="Times New Roman" panose="02020603050405020304" pitchFamily="18" charset="0"/>
                <a:cs typeface="Times New Roman" panose="02020603050405020304" pitchFamily="18" charset="0"/>
              </a:rPr>
              <a:t>Suggested Learning Resources:</a:t>
            </a:r>
          </a:p>
          <a:p>
            <a:pPr lvl="1" algn="just"/>
            <a:r>
              <a:rPr lang="en-US" i="0" u="none" strike="noStrike" baseline="0" dirty="0">
                <a:solidFill>
                  <a:srgbClr val="000000"/>
                </a:solidFill>
                <a:latin typeface="Times New Roman" panose="02020603050405020304" pitchFamily="18" charset="0"/>
                <a:cs typeface="Times New Roman" panose="02020603050405020304" pitchFamily="18" charset="0"/>
              </a:rPr>
              <a:t>Reference Books:</a:t>
            </a:r>
          </a:p>
          <a:p>
            <a:pPr lvl="2" algn="just"/>
            <a:r>
              <a:rPr lang="en-US" sz="2400" i="0" u="none" strike="noStrike" baseline="0" dirty="0">
                <a:solidFill>
                  <a:srgbClr val="000000"/>
                </a:solidFill>
                <a:latin typeface="Times New Roman" panose="02020603050405020304" pitchFamily="18" charset="0"/>
                <a:cs typeface="Times New Roman" panose="02020603050405020304" pitchFamily="18" charset="0"/>
              </a:rPr>
              <a:t>1. Adam Shook and Donald Mine, “MapReduce Design Patterns: Building Effective Algorithms and Analytics for Hadoop and Other Systems” - O'Reilly 2012</a:t>
            </a:r>
          </a:p>
          <a:p>
            <a:pPr lvl="2" algn="just"/>
            <a:r>
              <a:rPr lang="en-US" sz="2400" i="0" u="none" strike="noStrike" baseline="0" dirty="0">
                <a:solidFill>
                  <a:srgbClr val="000000"/>
                </a:solidFill>
                <a:latin typeface="Times New Roman" panose="02020603050405020304" pitchFamily="18" charset="0"/>
                <a:cs typeface="Times New Roman" panose="02020603050405020304" pitchFamily="18" charset="0"/>
              </a:rPr>
              <a:t>2. Tom White, “Hadoop: The Definitive Guide” 4th Edition, </a:t>
            </a:r>
            <a:r>
              <a:rPr lang="en-US" sz="2400" i="0" u="none" strike="noStrike" baseline="0" dirty="0" err="1">
                <a:solidFill>
                  <a:srgbClr val="000000"/>
                </a:solidFill>
                <a:latin typeface="Times New Roman" panose="02020603050405020304" pitchFamily="18" charset="0"/>
                <a:cs typeface="Times New Roman" panose="02020603050405020304" pitchFamily="18" charset="0"/>
              </a:rPr>
              <a:t>O’reilly</a:t>
            </a:r>
            <a:r>
              <a:rPr lang="en-US" sz="2400" i="0" u="none" strike="noStrike" baseline="0" dirty="0">
                <a:solidFill>
                  <a:srgbClr val="000000"/>
                </a:solidFill>
                <a:latin typeface="Times New Roman" panose="02020603050405020304" pitchFamily="18" charset="0"/>
                <a:cs typeface="Times New Roman" panose="02020603050405020304" pitchFamily="18" charset="0"/>
              </a:rPr>
              <a:t> Media, 2015.</a:t>
            </a:r>
          </a:p>
          <a:p>
            <a:pPr lvl="2" algn="just"/>
            <a:r>
              <a:rPr lang="en-US" sz="2400" i="0" u="none" strike="noStrike" baseline="0" dirty="0">
                <a:solidFill>
                  <a:srgbClr val="000000"/>
                </a:solidFill>
                <a:latin typeface="Times New Roman" panose="02020603050405020304" pitchFamily="18" charset="0"/>
                <a:cs typeface="Times New Roman" panose="02020603050405020304" pitchFamily="18" charset="0"/>
              </a:rPr>
              <a:t>3. Thomas </a:t>
            </a:r>
            <a:r>
              <a:rPr lang="en-US" sz="2400" i="0" u="none" strike="noStrike" baseline="0" dirty="0" err="1">
                <a:solidFill>
                  <a:srgbClr val="000000"/>
                </a:solidFill>
                <a:latin typeface="Times New Roman" panose="02020603050405020304" pitchFamily="18" charset="0"/>
                <a:cs typeface="Times New Roman" panose="02020603050405020304" pitchFamily="18" charset="0"/>
              </a:rPr>
              <a:t>Erl</a:t>
            </a:r>
            <a:r>
              <a:rPr lang="en-US" sz="2400" i="0" u="none" strike="noStrike" baseline="0" dirty="0">
                <a:solidFill>
                  <a:srgbClr val="000000"/>
                </a:solidFill>
                <a:latin typeface="Times New Roman" panose="02020603050405020304" pitchFamily="18" charset="0"/>
                <a:cs typeface="Times New Roman" panose="02020603050405020304" pitchFamily="18" charset="0"/>
              </a:rPr>
              <a:t>, Wajid Khattak, and Paul Buhler, Big Data Fundamentals: Concepts, Drivers &amp; Techniques, Pearson India Education Service Pvt. Ltd., 1st Edition, 2016</a:t>
            </a:r>
          </a:p>
          <a:p>
            <a:pPr lvl="2" algn="just"/>
            <a:r>
              <a:rPr lang="en-US" sz="2400" i="0" u="none" strike="noStrike" baseline="0" dirty="0">
                <a:solidFill>
                  <a:srgbClr val="000000"/>
                </a:solidFill>
                <a:latin typeface="Times New Roman" panose="02020603050405020304" pitchFamily="18" charset="0"/>
                <a:cs typeface="Times New Roman" panose="02020603050405020304" pitchFamily="18" charset="0"/>
              </a:rPr>
              <a:t>4. John D. Kelleher, Brian Mac </a:t>
            </a:r>
            <a:r>
              <a:rPr lang="en-US" sz="2400" i="0" u="none" strike="noStrike" baseline="0" dirty="0" err="1">
                <a:solidFill>
                  <a:srgbClr val="000000"/>
                </a:solidFill>
                <a:latin typeface="Times New Roman" panose="02020603050405020304" pitchFamily="18" charset="0"/>
                <a:cs typeface="Times New Roman" panose="02020603050405020304" pitchFamily="18" charset="0"/>
              </a:rPr>
              <a:t>Namee</a:t>
            </a:r>
            <a:r>
              <a:rPr lang="en-US" sz="2400" i="0" u="none" strike="noStrike" baseline="0" dirty="0">
                <a:solidFill>
                  <a:srgbClr val="000000"/>
                </a:solidFill>
                <a:latin typeface="Times New Roman" panose="02020603050405020304" pitchFamily="18" charset="0"/>
                <a:cs typeface="Times New Roman" panose="02020603050405020304" pitchFamily="18" charset="0"/>
              </a:rPr>
              <a:t>, Aoife D'Arcy -Fundamentals of Machine Learning for Predictive Data Analytics: Algorithms, Worked Examples, MIT Press 2020, 2nd Edition</a:t>
            </a:r>
            <a:endParaRPr lang="en-IN" sz="24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17DF01-06CB-C491-3D98-2EC553B5B092}"/>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5C81CD8C-4A4A-B8B4-FEB3-75828D226BCC}"/>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38645E94-E565-57EE-0822-EDB081BD6619}"/>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D30F83B-0760-68FA-22FA-5AF0DFFDB0F3}"/>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DA64F660-FB0B-2E9E-FE20-F530077F3479}"/>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8D0D2C6B-CBCD-B285-53B3-38330D75944A}"/>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8BCF8385-65FF-A2AA-E31F-C0FBDEC0BC21}"/>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22354035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62F796-D7DA-0BD6-E4D2-1EABD57D75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D03535-48C5-C305-9DF9-4BEBE723990A}"/>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0569FE7D-1DEF-B6F6-DF78-CA7A6351541B}"/>
              </a:ext>
            </a:extLst>
          </p:cNvPr>
          <p:cNvSpPr>
            <a:spLocks noGrp="1"/>
          </p:cNvSpPr>
          <p:nvPr>
            <p:ph idx="1"/>
          </p:nvPr>
        </p:nvSpPr>
        <p:spPr>
          <a:xfrm>
            <a:off x="1776000" y="1825624"/>
            <a:ext cx="9577800" cy="5032375"/>
          </a:xfrm>
        </p:spPr>
        <p:txBody>
          <a:bodyPr>
            <a:noAutofit/>
          </a:bodyPr>
          <a:lstStyle/>
          <a:p>
            <a:pPr algn="just"/>
            <a:r>
              <a:rPr lang="en-IN" sz="2400" b="1" i="0" u="none" strike="noStrike" baseline="0" dirty="0">
                <a:latin typeface="Times New Roman" panose="02020603050405020304" pitchFamily="18" charset="0"/>
                <a:cs typeface="Times New Roman" panose="02020603050405020304" pitchFamily="18" charset="0"/>
              </a:rPr>
              <a:t>Suggested Learning Resources:</a:t>
            </a:r>
          </a:p>
          <a:p>
            <a:pPr lvl="1" algn="just"/>
            <a:r>
              <a:rPr lang="en-US" i="0" u="none" strike="noStrike" baseline="0" dirty="0">
                <a:solidFill>
                  <a:srgbClr val="000000"/>
                </a:solidFill>
                <a:latin typeface="Times New Roman" panose="02020603050405020304" pitchFamily="18" charset="0"/>
                <a:cs typeface="Times New Roman" panose="02020603050405020304" pitchFamily="18" charset="0"/>
              </a:rPr>
              <a:t>Web links and Video Lectures (e-Resources):</a:t>
            </a:r>
          </a:p>
          <a:p>
            <a:pPr lvl="2" algn="just"/>
            <a:r>
              <a:rPr lang="en-US" sz="2400" i="0" u="none" strike="noStrike" baseline="0" dirty="0">
                <a:solidFill>
                  <a:srgbClr val="000000"/>
                </a:solidFill>
                <a:latin typeface="Times New Roman" panose="02020603050405020304" pitchFamily="18" charset="0"/>
                <a:cs typeface="Times New Roman" panose="02020603050405020304" pitchFamily="18" charset="0"/>
              </a:rPr>
              <a:t>https://www.kaggle.com/datasets/grouplens/movielens-20m-dataset</a:t>
            </a:r>
          </a:p>
          <a:p>
            <a:pPr lvl="2" algn="just"/>
            <a:r>
              <a:rPr lang="en-US" sz="2400" i="0" u="none" strike="noStrike" baseline="0" dirty="0">
                <a:solidFill>
                  <a:srgbClr val="000000"/>
                </a:solidFill>
                <a:latin typeface="Times New Roman" panose="02020603050405020304" pitchFamily="18" charset="0"/>
                <a:cs typeface="Times New Roman" panose="02020603050405020304" pitchFamily="18" charset="0"/>
              </a:rPr>
              <a:t>https://www.youtube.com/watch?v=bAyrObl7TYE&amp;list=PLEiEAq2VkUUJqp1k-g5W1mo37urJQOdCZ</a:t>
            </a:r>
          </a:p>
          <a:p>
            <a:pPr lvl="2" algn="just"/>
            <a:r>
              <a:rPr lang="en-US" sz="2400" i="0" u="none" strike="noStrike" baseline="0" dirty="0">
                <a:solidFill>
                  <a:srgbClr val="000000"/>
                </a:solidFill>
                <a:latin typeface="Times New Roman" panose="02020603050405020304" pitchFamily="18" charset="0"/>
                <a:cs typeface="Times New Roman" panose="02020603050405020304" pitchFamily="18" charset="0"/>
              </a:rPr>
              <a:t>https://www.youtube.com/watch?v=VmO0QgPCbZY&amp;list=PLEiEAq2VkUUJqp1kg5W1mo37urJQOdCZ&amp;index=4</a:t>
            </a:r>
          </a:p>
          <a:p>
            <a:pPr lvl="2" algn="just"/>
            <a:r>
              <a:rPr lang="en-US" sz="2400" i="0" u="none" strike="noStrike" baseline="0" dirty="0">
                <a:solidFill>
                  <a:srgbClr val="000000"/>
                </a:solidFill>
                <a:latin typeface="Times New Roman" panose="02020603050405020304" pitchFamily="18" charset="0"/>
                <a:cs typeface="Times New Roman" panose="02020603050405020304" pitchFamily="18" charset="0"/>
                <a:hlinkClick r:id="rId2"/>
              </a:rPr>
              <a:t>https://www.youtube.com/watch?v=GG-VRm6XnNk</a:t>
            </a:r>
            <a:endParaRPr lang="en-US" sz="2400" i="0" u="none" strike="noStrike" baseline="0" dirty="0">
              <a:solidFill>
                <a:srgbClr val="000000"/>
              </a:solidFill>
              <a:latin typeface="Times New Roman" panose="02020603050405020304" pitchFamily="18" charset="0"/>
              <a:cs typeface="Times New Roman" panose="02020603050405020304" pitchFamily="18" charset="0"/>
            </a:endParaRPr>
          </a:p>
          <a:p>
            <a:pPr lvl="2" algn="just"/>
            <a:r>
              <a:rPr lang="en-US" sz="2400" i="0" u="none" strike="noStrike" baseline="0" dirty="0">
                <a:solidFill>
                  <a:srgbClr val="000000"/>
                </a:solidFill>
                <a:latin typeface="Times New Roman" panose="02020603050405020304" pitchFamily="18" charset="0"/>
                <a:cs typeface="Times New Roman" panose="02020603050405020304" pitchFamily="18" charset="0"/>
              </a:rPr>
              <a:t>https://www.youtube.com/watch?v=JglO2Nv_92A</a:t>
            </a:r>
            <a:endParaRPr lang="en-IN" sz="24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C8675C14-3B1D-16B9-12BB-F9659E8B95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E5BC9711-357C-A713-349B-0CE77967160E}"/>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8128367A-501F-F259-5AEE-D8B485D17223}"/>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A6662E15-57D7-A67E-E93B-DC83FF8F59F0}"/>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F01A6C6A-924F-D4FF-E626-B6F66FA3B2AB}"/>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C20C19F0-8480-8CB7-825F-01B86976288C}"/>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D49D15B6-8B89-2B2D-27EC-11ECA3E5E512}"/>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945364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3"/>
          </a:xfrm>
        </p:spPr>
        <p:txBody>
          <a:bodyPr>
            <a:noAutofit/>
          </a:bodyPr>
          <a:lstStyle/>
          <a:p>
            <a:pPr algn="just"/>
            <a:r>
              <a:rPr lang="en-US" sz="2400" b="1" i="0" u="none" strike="noStrike" baseline="0" dirty="0">
                <a:latin typeface="Times New Roman" panose="02020603050405020304" pitchFamily="18" charset="0"/>
                <a:cs typeface="Times New Roman" panose="02020603050405020304" pitchFamily="18" charset="0"/>
              </a:rPr>
              <a:t>Software to be used:</a:t>
            </a:r>
          </a:p>
          <a:p>
            <a:pPr lvl="1"/>
            <a:r>
              <a:rPr lang="en-US" b="0" i="0" u="none" strike="noStrike" baseline="0" dirty="0">
                <a:latin typeface="Times New Roman" panose="02020603050405020304" pitchFamily="18" charset="0"/>
                <a:cs typeface="Times New Roman" panose="02020603050405020304" pitchFamily="18" charset="0"/>
              </a:rPr>
              <a:t>Hadoop</a:t>
            </a:r>
            <a:endParaRPr lang="en-US" b="1" i="0" dirty="0">
              <a:solidFill>
                <a:srgbClr val="333333"/>
              </a:solidFill>
              <a:effectLst/>
              <a:highlight>
                <a:srgbClr val="FFFFFF"/>
              </a:highlight>
              <a:latin typeface="Times New Roman" panose="02020603050405020304" pitchFamily="18" charset="0"/>
              <a:cs typeface="Times New Roman" panose="02020603050405020304" pitchFamily="18" charset="0"/>
            </a:endParaRPr>
          </a:p>
          <a:p>
            <a:pPr lvl="4"/>
            <a:endParaRPr lang="en-US" sz="2400" b="1" dirty="0">
              <a:latin typeface="Times New Roman" panose="02020603050405020304" pitchFamily="18" charset="0"/>
              <a:cs typeface="Times New Roman" panose="02020603050405020304" pitchFamily="18" charset="0"/>
            </a:endParaRPr>
          </a:p>
          <a:p>
            <a:pPr lvl="4"/>
            <a:endParaRPr lang="en-IN" sz="24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3874384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1F4A88-DDA7-7FF4-6343-C5F7D8668E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987DCA-775B-E408-A87D-5CBBA7A7F9C4}"/>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BC6F57BC-5743-E736-E059-0A3962ED40DE}"/>
              </a:ext>
            </a:extLst>
          </p:cNvPr>
          <p:cNvSpPr>
            <a:spLocks noGrp="1"/>
          </p:cNvSpPr>
          <p:nvPr>
            <p:ph idx="1"/>
          </p:nvPr>
        </p:nvSpPr>
        <p:spPr>
          <a:xfrm>
            <a:off x="1756694" y="1709183"/>
            <a:ext cx="9739305" cy="5032373"/>
          </a:xfrm>
        </p:spPr>
        <p:txBody>
          <a:bodyPr>
            <a:noAutofit/>
          </a:bodyPr>
          <a:lstStyle/>
          <a:p>
            <a:pPr algn="just"/>
            <a:r>
              <a:rPr lang="en-US" sz="2400" b="1" i="0" u="none" strike="noStrike" baseline="0" dirty="0">
                <a:latin typeface="Times New Roman" panose="02020603050405020304" pitchFamily="18" charset="0"/>
                <a:cs typeface="Times New Roman" panose="02020603050405020304" pitchFamily="18" charset="0"/>
              </a:rPr>
              <a:t>CIE:</a:t>
            </a:r>
          </a:p>
          <a:p>
            <a:pPr lvl="1"/>
            <a:r>
              <a:rPr lang="en-US" b="1" dirty="0">
                <a:latin typeface="Times New Roman" panose="02020603050405020304" pitchFamily="18" charset="0"/>
                <a:cs typeface="Times New Roman" panose="02020603050405020304" pitchFamily="18" charset="0"/>
              </a:rPr>
              <a:t>Theory: 25</a:t>
            </a:r>
          </a:p>
          <a:p>
            <a:pPr lvl="2"/>
            <a:r>
              <a:rPr lang="en-US" sz="2400" dirty="0">
                <a:latin typeface="Times New Roman" panose="02020603050405020304" pitchFamily="18" charset="0"/>
                <a:cs typeface="Times New Roman" panose="02020603050405020304" pitchFamily="18" charset="0"/>
              </a:rPr>
              <a:t>2 Internal Assessments: 25 each</a:t>
            </a:r>
          </a:p>
          <a:p>
            <a:pPr lvl="2"/>
            <a:r>
              <a:rPr lang="en-US" sz="2400" dirty="0">
                <a:latin typeface="Times New Roman" panose="02020603050405020304" pitchFamily="18" charset="0"/>
                <a:cs typeface="Times New Roman" panose="02020603050405020304" pitchFamily="18" charset="0"/>
              </a:rPr>
              <a:t>5 module Tests: 10</a:t>
            </a:r>
          </a:p>
          <a:p>
            <a:pPr lvl="2"/>
            <a:r>
              <a:rPr lang="en-US" sz="2400" dirty="0">
                <a:latin typeface="Times New Roman" panose="02020603050405020304" pitchFamily="18" charset="0"/>
                <a:cs typeface="Times New Roman" panose="02020603050405020304" pitchFamily="18" charset="0"/>
              </a:rPr>
              <a:t>1 Assignment(</a:t>
            </a:r>
            <a:r>
              <a:rPr lang="en-US" sz="2400" dirty="0" err="1">
                <a:latin typeface="Times New Roman" panose="02020603050405020304" pitchFamily="18" charset="0"/>
                <a:cs typeface="Times New Roman" panose="02020603050405020304" pitchFamily="18" charset="0"/>
              </a:rPr>
              <a:t>Project+Presentation+Group</a:t>
            </a:r>
            <a:r>
              <a:rPr lang="en-US" sz="2400" dirty="0">
                <a:latin typeface="Times New Roman" panose="02020603050405020304" pitchFamily="18" charset="0"/>
                <a:cs typeface="Times New Roman" panose="02020603050405020304" pitchFamily="18" charset="0"/>
              </a:rPr>
              <a:t> Activities): 10</a:t>
            </a:r>
          </a:p>
          <a:p>
            <a:pPr lvl="2"/>
            <a:r>
              <a:rPr lang="en-US" sz="2400" dirty="0">
                <a:latin typeface="Times New Roman" panose="02020603050405020304" pitchFamily="18" charset="0"/>
                <a:cs typeface="Times New Roman" panose="02020603050405020304" pitchFamily="18" charset="0"/>
              </a:rPr>
              <a:t>1Quiz: 5</a:t>
            </a:r>
          </a:p>
          <a:p>
            <a:pPr lvl="1"/>
            <a:r>
              <a:rPr lang="en-US" b="1" dirty="0">
                <a:latin typeface="Times New Roman" panose="02020603050405020304" pitchFamily="18" charset="0"/>
                <a:cs typeface="Times New Roman" panose="02020603050405020304" pitchFamily="18" charset="0"/>
              </a:rPr>
              <a:t>Practical: 25</a:t>
            </a:r>
          </a:p>
          <a:p>
            <a:pPr lvl="2"/>
            <a:r>
              <a:rPr lang="en-US" sz="2400" dirty="0">
                <a:latin typeface="Times New Roman" panose="02020603050405020304" pitchFamily="18" charset="0"/>
                <a:cs typeface="Times New Roman" panose="02020603050405020304" pitchFamily="18" charset="0"/>
              </a:rPr>
              <a:t>1 Test: 10</a:t>
            </a:r>
          </a:p>
          <a:p>
            <a:pPr lvl="2"/>
            <a:r>
              <a:rPr lang="en-US" sz="2400" dirty="0">
                <a:latin typeface="Times New Roman" panose="02020603050405020304" pitchFamily="18" charset="0"/>
                <a:cs typeface="Times New Roman" panose="02020603050405020304" pitchFamily="18" charset="0"/>
              </a:rPr>
              <a:t>The conduction of the experiment, preparation of  observation and preparation of laboratory record: 15</a:t>
            </a:r>
          </a:p>
          <a:p>
            <a:pPr lvl="3"/>
            <a:r>
              <a:rPr lang="en-US" sz="2200" dirty="0">
                <a:latin typeface="Times New Roman" panose="02020603050405020304" pitchFamily="18" charset="0"/>
                <a:cs typeface="Times New Roman" panose="02020603050405020304" pitchFamily="18" charset="0"/>
              </a:rPr>
              <a:t>if present 2(attendance) +2(observation) +4(record) +2(viva) per experiment</a:t>
            </a:r>
          </a:p>
          <a:p>
            <a:pPr lvl="3"/>
            <a:r>
              <a:rPr lang="en-US" sz="2200" dirty="0">
                <a:latin typeface="Times New Roman" panose="02020603050405020304" pitchFamily="18" charset="0"/>
                <a:cs typeface="Times New Roman" panose="02020603050405020304" pitchFamily="18" charset="0"/>
              </a:rPr>
              <a:t>If absent 0(attendance) +1(observation) + 2(record) +1(viva) per experiment</a:t>
            </a:r>
          </a:p>
          <a:p>
            <a:pPr lvl="3"/>
            <a:endParaRPr lang="en-US" sz="22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D0478888-FBAE-E143-492D-008F5842BF26}"/>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5BAA8C94-EF73-F533-00AA-A4F53AA235F5}"/>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BEA5190-6234-8DC3-9C76-6970DE48E363}"/>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83F3D8A1-F6D3-AB52-524A-62F47885A5D9}"/>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86D29A20-4AC3-D5BF-D39B-13E8BDC981F7}"/>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866A3D2A-7338-2527-F520-9EFDED7BA034}"/>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81804597-900A-14B5-4F70-254D71E9A18C}"/>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449920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17359" r="12453"/>
          <a:stretch>
            <a:fillRect/>
          </a:stretch>
        </p:blipFill>
        <p:spPr>
          <a:xfrm>
            <a:off x="2424931" y="4959072"/>
            <a:ext cx="9071069" cy="1898928"/>
          </a:xfrm>
          <a:prstGeom prst="rect">
            <a:avLst/>
          </a:prstGeom>
        </p:spPr>
      </p:pic>
      <p:sp>
        <p:nvSpPr>
          <p:cNvPr id="5"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8"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18" name="Group 17"/>
          <p:cNvGrpSpPr/>
          <p:nvPr/>
        </p:nvGrpSpPr>
        <p:grpSpPr>
          <a:xfrm>
            <a:off x="4265296" y="1385570"/>
            <a:ext cx="6069965" cy="1770380"/>
            <a:chOff x="4121" y="2182"/>
            <a:chExt cx="9559" cy="2788"/>
          </a:xfrm>
        </p:grpSpPr>
        <p:grpSp>
          <p:nvGrpSpPr>
            <p:cNvPr id="17" name="Group 16"/>
            <p:cNvGrpSpPr/>
            <p:nvPr/>
          </p:nvGrpSpPr>
          <p:grpSpPr>
            <a:xfrm>
              <a:off x="4121" y="2182"/>
              <a:ext cx="1837" cy="539"/>
              <a:chOff x="4882" y="2182"/>
              <a:chExt cx="1837" cy="539"/>
            </a:xfrm>
          </p:grpSpPr>
          <p:sp>
            <p:nvSpPr>
              <p:cNvPr id="13" name="VISION"/>
              <p:cNvSpPr/>
              <p:nvPr/>
            </p:nvSpPr>
            <p:spPr>
              <a:xfrm>
                <a:off x="4931" y="2182"/>
                <a:ext cx="1788" cy="539"/>
              </a:xfrm>
              <a:prstGeom prst="roundRect">
                <a:avLst>
                  <a:gd name="adj" fmla="val 25046"/>
                </a:avLst>
              </a:prstGeom>
              <a:solidFill>
                <a:srgbClr val="F28E01"/>
              </a:solidFill>
              <a:ln w="25400">
                <a:noFill/>
              </a:ln>
            </p:spPr>
            <p:txBody>
              <a:bodyPr lIns="50800" tIns="50800" rIns="0" bIns="50800" anchor="ctr"/>
              <a:lstStyle/>
              <a:p>
                <a:pPr lvl="2" algn="ctr">
                  <a:lnSpc>
                    <a:spcPct val="10000"/>
                  </a:lnSpc>
                  <a:defRPr sz="3400">
                    <a:solidFill>
                      <a:srgbClr val="FFFFFF"/>
                    </a:solidFill>
                    <a:latin typeface="Arial" panose="020B0604020202020204"/>
                    <a:ea typeface="Arial" panose="020B0604020202020204"/>
                    <a:cs typeface="Arial" panose="020B0604020202020204"/>
                    <a:sym typeface="Arial" panose="020B0604020202020204"/>
                  </a:defRPr>
                </a:pPr>
                <a:r>
                  <a:rPr lang="en-US" sz="3200" dirty="0"/>
                  <a:t>                 </a:t>
                </a:r>
              </a:p>
            </p:txBody>
          </p:sp>
          <p:sp>
            <p:nvSpPr>
              <p:cNvPr id="14" name="Content Placeholder 2"/>
              <p:cNvSpPr txBox="1"/>
              <p:nvPr/>
            </p:nvSpPr>
            <p:spPr>
              <a:xfrm>
                <a:off x="4882" y="2182"/>
                <a:ext cx="1790" cy="539"/>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400" dirty="0">
                    <a:latin typeface="Futura-Bold" charset="0"/>
                    <a:cs typeface="Futura-Bold" charset="0"/>
                  </a:rPr>
                  <a:t>Overveiw</a:t>
                </a:r>
              </a:p>
            </p:txBody>
          </p:sp>
        </p:grpSp>
        <p:grpSp>
          <p:nvGrpSpPr>
            <p:cNvPr id="16" name="Group 15"/>
            <p:cNvGrpSpPr/>
            <p:nvPr/>
          </p:nvGrpSpPr>
          <p:grpSpPr>
            <a:xfrm>
              <a:off x="4170" y="2420"/>
              <a:ext cx="9510" cy="2550"/>
              <a:chOff x="4170" y="2420"/>
              <a:chExt cx="9510" cy="2550"/>
            </a:xfrm>
          </p:grpSpPr>
          <p:sp>
            <p:nvSpPr>
              <p:cNvPr id="11" name="VISION"/>
              <p:cNvSpPr/>
              <p:nvPr/>
            </p:nvSpPr>
            <p:spPr>
              <a:xfrm>
                <a:off x="4170" y="2420"/>
                <a:ext cx="9511" cy="2551"/>
              </a:xfrm>
              <a:prstGeom prst="roundRect">
                <a:avLst>
                  <a:gd name="adj" fmla="val 23329"/>
                </a:avLst>
              </a:prstGeom>
              <a:gradFill rotWithShape="0">
                <a:gsLst>
                  <a:gs pos="0">
                    <a:schemeClr val="accent1">
                      <a:lumMod val="5000"/>
                      <a:lumOff val="95000"/>
                    </a:schemeClr>
                  </a:gs>
                  <a:gs pos="100000">
                    <a:srgbClr val="F28E01">
                      <a:alpha val="26000"/>
                      <a:lumMod val="75000"/>
                      <a:lumOff val="25000"/>
                    </a:srgbClr>
                  </a:gs>
                </a:gsLst>
                <a:lin ang="16200000" scaled="0"/>
              </a:gradFill>
              <a:ln w="25400">
                <a:noFill/>
              </a:ln>
            </p:spPr>
            <p:txBody>
              <a:bodyPr lIns="50800" tIns="50800" rIns="50800" bIns="50800" anchor="ctr"/>
              <a:lstStyle/>
              <a:p>
                <a:pPr lvl="2">
                  <a:lnSpc>
                    <a:spcPct val="10000"/>
                  </a:lnSpc>
                  <a:defRPr sz="3400">
                    <a:solidFill>
                      <a:srgbClr val="FFFFFF"/>
                    </a:solidFill>
                    <a:latin typeface="Arial" panose="020B0604020202020204"/>
                    <a:ea typeface="Arial" panose="020B0604020202020204"/>
                    <a:cs typeface="Arial" panose="020B0604020202020204"/>
                    <a:sym typeface="Arial" panose="020B0604020202020204"/>
                  </a:defRPr>
                </a:pPr>
                <a:r>
                  <a:rPr lang="en-US" sz="3200" dirty="0"/>
                  <a:t>                 </a:t>
                </a:r>
              </a:p>
            </p:txBody>
          </p:sp>
          <p:sp>
            <p:nvSpPr>
              <p:cNvPr id="15" name="TextBox 14"/>
              <p:cNvSpPr txBox="1"/>
              <p:nvPr/>
            </p:nvSpPr>
            <p:spPr>
              <a:xfrm>
                <a:off x="4653" y="2901"/>
                <a:ext cx="8546" cy="1404"/>
              </a:xfrm>
              <a:prstGeom prst="rect">
                <a:avLst/>
              </a:prstGeom>
              <a:noFill/>
            </p:spPr>
            <p:txBody>
              <a:bodyPr wrap="square" rtlCol="0">
                <a:spAutoFit/>
              </a:bodyPr>
              <a:lstStyle/>
              <a:p>
                <a:pPr algn="just"/>
                <a:r>
                  <a:rPr lang="en-US" sz="1300" dirty="0">
                    <a:latin typeface="Futura Cyrillic Book" panose="020B0502020204020303" charset="0"/>
                    <a:cs typeface="Futura Cyrillic Book" panose="020B0502020204020303" charset="0"/>
                  </a:rPr>
                  <a:t>Acharya stands as a beacon of excellence in higher education, boasting a legacy of academic distinction since its establishment in 1990. We offer a transformative educational experience, fostering holistic development, nurturing innovation and providing world-class facilities to ensure an enriching journey for our students.</a:t>
                </a:r>
              </a:p>
            </p:txBody>
          </p:sp>
        </p:grpSp>
      </p:gr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89410" y="3069000"/>
            <a:ext cx="3188043" cy="1239884"/>
          </a:xfrm>
          <a:prstGeom prst="rect">
            <a:avLst/>
          </a:prstGeom>
        </p:spPr>
      </p:pic>
      <p:grpSp>
        <p:nvGrpSpPr>
          <p:cNvPr id="20" name="Group 19"/>
          <p:cNvGrpSpPr/>
          <p:nvPr/>
        </p:nvGrpSpPr>
        <p:grpSpPr>
          <a:xfrm>
            <a:off x="122050" y="1474470"/>
            <a:ext cx="2209165" cy="3067050"/>
            <a:chOff x="230" y="2322"/>
            <a:chExt cx="3479" cy="4830"/>
          </a:xfrm>
        </p:grpSpPr>
        <p:sp>
          <p:nvSpPr>
            <p:cNvPr id="21"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22"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23" name="Image" descr="Image"/>
            <p:cNvPicPr>
              <a:picLocks noChangeAspect="1"/>
            </p:cNvPicPr>
            <p:nvPr/>
          </p:nvPicPr>
          <p:blipFill>
            <a:blip r:embed="rId5"/>
            <a:stretch>
              <a:fillRect/>
            </a:stretch>
          </p:blipFill>
          <p:spPr>
            <a:xfrm>
              <a:off x="987" y="3715"/>
              <a:ext cx="1683" cy="1805"/>
            </a:xfrm>
            <a:prstGeom prst="rect">
              <a:avLst/>
            </a:prstGeom>
            <a:ln w="12700">
              <a:miter lim="400000"/>
              <a:headEnd/>
              <a:tailEnd/>
            </a:ln>
          </p:spPr>
        </p:pic>
      </p:grpSp>
      <p:sp>
        <p:nvSpPr>
          <p:cNvPr id="4" name="TextBox 3"/>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What is Big Data?</a:t>
            </a:r>
            <a:endParaRPr lang="en-US" sz="2400" b="1" dirty="0">
              <a:latin typeface="Times New Roman" panose="02020603050405020304" pitchFamily="18" charset="0"/>
              <a:cs typeface="Times New Roman" panose="02020603050405020304" pitchFamily="18" charset="0"/>
            </a:endParaRPr>
          </a:p>
          <a:p>
            <a:pPr marL="457200" lvl="1" indent="0" algn="just">
              <a:buNone/>
            </a:pPr>
            <a:r>
              <a:rPr lang="en-US" sz="2000" b="1" dirty="0">
                <a:latin typeface="Times New Roman" panose="02020603050405020304" pitchFamily="18" charset="0"/>
                <a:cs typeface="Times New Roman" panose="02020603050405020304" pitchFamily="18" charset="0"/>
                <a:hlinkClick r:id="rId2"/>
              </a:rPr>
              <a:t>https://www.youtube.com/watch?v=bAyrObl7TYE&amp;list=PLEiEAq2VkUUJqp1k-g5W1mo37urJQOdCZ</a:t>
            </a:r>
            <a:endParaRPr lang="en-US" sz="2000" b="1" dirty="0">
              <a:latin typeface="Times New Roman" panose="02020603050405020304" pitchFamily="18" charset="0"/>
              <a:cs typeface="Times New Roman" panose="02020603050405020304" pitchFamily="18" charset="0"/>
            </a:endParaRPr>
          </a:p>
          <a:p>
            <a:pPr marL="457200" lvl="1" indent="0" algn="just">
              <a:buNone/>
            </a:pPr>
            <a:endParaRPr lang="en-US" sz="2000" b="1" dirty="0">
              <a:latin typeface="Times New Roman" panose="02020603050405020304" pitchFamily="18" charset="0"/>
              <a:cs typeface="Times New Roman" panose="02020603050405020304" pitchFamily="18" charset="0"/>
            </a:endParaRPr>
          </a:p>
          <a:p>
            <a:pPr lvl="4"/>
            <a:endParaRPr lang="en-IN" sz="24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3174996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12D8AE-522D-6257-5B8D-7D7BE02A8D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0750CC-5E68-BDD7-84D5-F53FE8F0E4DB}"/>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2EDF1ACC-8AA3-54A3-E75B-B999D3FADC81}"/>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What is Big Data Analytics?</a:t>
            </a:r>
          </a:p>
          <a:p>
            <a:pPr lvl="1" algn="just"/>
            <a:r>
              <a:rPr lang="en-US" dirty="0">
                <a:latin typeface="Times New Roman" panose="02020603050405020304" pitchFamily="18" charset="0"/>
                <a:cs typeface="Times New Roman" panose="02020603050405020304" pitchFamily="18" charset="0"/>
              </a:rPr>
              <a:t>Big Data analytics is a process used to extract meaningful insights, such as hidden patterns, unknown correlations, market trends, and customer preferences. </a:t>
            </a:r>
          </a:p>
          <a:p>
            <a:pPr lvl="1" algn="just"/>
            <a:r>
              <a:rPr lang="en-US" dirty="0">
                <a:latin typeface="Times New Roman" panose="02020603050405020304" pitchFamily="18" charset="0"/>
                <a:cs typeface="Times New Roman" panose="02020603050405020304" pitchFamily="18" charset="0"/>
              </a:rPr>
              <a:t>Big Data analytics provides various advantages—it can be used for better decision making, preventing fraudulent activities, among other things.</a:t>
            </a:r>
          </a:p>
          <a:p>
            <a:pPr lvl="4"/>
            <a:endParaRPr lang="en-IN" sz="24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EE4C80AD-F097-8332-8F48-4EF4D6167B6F}"/>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A600C9AF-6CA0-C787-BE2B-55570ADEF071}"/>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4B75BFCC-A256-7B3E-ACD6-79A82E42DA3A}"/>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759C90EB-7AB7-981F-EB35-D690B8DE3B67}"/>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A0062195-53D5-BE15-98CB-5610AA625199}"/>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252DFB7E-43CB-0279-2E29-F39E84CB9A99}"/>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DB5D47C-32BA-57C9-30D1-EC11542CB4A6}"/>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41733079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26FB44-42A7-B382-1153-BBD299A54A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38ADA7-BB68-29C0-7213-FD1A5CB3C83D}"/>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DAE93325-A963-38D8-894E-E96225C85869}"/>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History of Big Data Analytics?</a:t>
            </a:r>
          </a:p>
          <a:p>
            <a:pPr lvl="1" algn="just"/>
            <a:r>
              <a:rPr lang="en-US" sz="2000" dirty="0">
                <a:latin typeface="Times New Roman" panose="02020603050405020304" pitchFamily="18" charset="0"/>
                <a:cs typeface="Times New Roman" panose="02020603050405020304" pitchFamily="18" charset="0"/>
              </a:rPr>
              <a:t>The history of Big Data analytics can be traced back to the early days of computing, when organizations first began using computers to store and analyze large amounts of data. </a:t>
            </a:r>
          </a:p>
          <a:p>
            <a:pPr lvl="1" algn="just"/>
            <a:r>
              <a:rPr lang="en-US" sz="2000" dirty="0">
                <a:latin typeface="Times New Roman" panose="02020603050405020304" pitchFamily="18" charset="0"/>
                <a:cs typeface="Times New Roman" panose="02020603050405020304" pitchFamily="18" charset="0"/>
              </a:rPr>
              <a:t>However, it was not until the late 1990s and early 2000s that Big Data analytics really began to take off, as organizations increasingly turned to computers to help them make sense of the rapidly growing volumes of data being generated by their businesses.</a:t>
            </a:r>
          </a:p>
          <a:p>
            <a:pPr lvl="1" algn="just"/>
            <a:r>
              <a:rPr lang="en-US" sz="2000" dirty="0">
                <a:latin typeface="Times New Roman" panose="02020603050405020304" pitchFamily="18" charset="0"/>
                <a:cs typeface="Times New Roman" panose="02020603050405020304" pitchFamily="18" charset="0"/>
              </a:rPr>
              <a:t>Today, Big Data analytics has become an essential tool for organizations of all sizes across a wide range of industries. </a:t>
            </a:r>
          </a:p>
          <a:p>
            <a:pPr lvl="1" algn="just"/>
            <a:r>
              <a:rPr lang="en-US" sz="2000" dirty="0">
                <a:latin typeface="Times New Roman" panose="02020603050405020304" pitchFamily="18" charset="0"/>
                <a:cs typeface="Times New Roman" panose="02020603050405020304" pitchFamily="18" charset="0"/>
              </a:rPr>
              <a:t>By harnessing the power of Big Data, organizations are able to gain insights into their customers, their businesses, and the world around them that were simply not possible before.</a:t>
            </a:r>
          </a:p>
          <a:p>
            <a:pPr lvl="1" algn="just"/>
            <a:r>
              <a:rPr lang="en-US" sz="2000" dirty="0">
                <a:latin typeface="Times New Roman" panose="02020603050405020304" pitchFamily="18" charset="0"/>
                <a:cs typeface="Times New Roman" panose="02020603050405020304" pitchFamily="18" charset="0"/>
              </a:rPr>
              <a:t>As the field of Big Data analytics continues to evolve, we can expect to see even more amazing and transformative applications of this technology in the years to come.</a:t>
            </a:r>
            <a:endParaRPr lang="en-IN" sz="20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9F73115C-10CD-92E1-2AB9-7819828D75F1}"/>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CF2F6F32-E370-1B96-EAF5-D3509F8E5E80}"/>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C0CFADE2-80C1-CADE-3F00-68AA4AD61089}"/>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15685AAB-3E0C-427F-0B83-8AF34696F07A}"/>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042CDA10-02D0-511C-AE3F-8827C84CA3ED}"/>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3D1B7B71-5EE3-3E6F-DFE1-6804C59F33BE}"/>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15852110-9E04-6F11-ABE8-D3C31F2EBD82}"/>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3726576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2B6584-CDD9-70C5-9A8F-DA683AE669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F8C39A-B66E-4761-C0D5-9D5F434C585C}"/>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89300276-E2A6-6297-C2CE-1E8E819104B0}"/>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Why is big data analytics important?</a:t>
            </a:r>
          </a:p>
          <a:p>
            <a:pPr lvl="1" algn="just"/>
            <a:r>
              <a:rPr lang="en-US" sz="2000" dirty="0">
                <a:latin typeface="Times New Roman" panose="02020603050405020304" pitchFamily="18" charset="0"/>
                <a:cs typeface="Times New Roman" panose="02020603050405020304" pitchFamily="18" charset="0"/>
              </a:rPr>
              <a:t>In today’s world, Big Data analytics is fueling everything we do online—in every industry.</a:t>
            </a:r>
          </a:p>
          <a:p>
            <a:pPr lvl="1" algn="just"/>
            <a:r>
              <a:rPr lang="en-US" sz="2000" dirty="0">
                <a:latin typeface="Times New Roman" panose="02020603050405020304" pitchFamily="18" charset="0"/>
                <a:cs typeface="Times New Roman" panose="02020603050405020304" pitchFamily="18" charset="0"/>
              </a:rPr>
              <a:t>Take the music streaming platform Spotify for example. </a:t>
            </a:r>
          </a:p>
          <a:p>
            <a:pPr lvl="2" algn="just"/>
            <a:r>
              <a:rPr lang="en-US" dirty="0">
                <a:latin typeface="Times New Roman" panose="02020603050405020304" pitchFamily="18" charset="0"/>
                <a:cs typeface="Times New Roman" panose="02020603050405020304" pitchFamily="18" charset="0"/>
              </a:rPr>
              <a:t>The company has nearly 96 million users that generate a tremendous amount of data every day. </a:t>
            </a:r>
          </a:p>
          <a:p>
            <a:pPr lvl="2" algn="just"/>
            <a:r>
              <a:rPr lang="en-US" dirty="0">
                <a:latin typeface="Times New Roman" panose="02020603050405020304" pitchFamily="18" charset="0"/>
                <a:cs typeface="Times New Roman" panose="02020603050405020304" pitchFamily="18" charset="0"/>
              </a:rPr>
              <a:t>Through this information, the cloud-based platform automatically generates suggested songs—through a smart recommendation engine—based on likes, shares, search history, and more. </a:t>
            </a:r>
          </a:p>
          <a:p>
            <a:pPr lvl="2" algn="just"/>
            <a:r>
              <a:rPr lang="en-US" dirty="0">
                <a:latin typeface="Times New Roman" panose="02020603050405020304" pitchFamily="18" charset="0"/>
                <a:cs typeface="Times New Roman" panose="02020603050405020304" pitchFamily="18" charset="0"/>
              </a:rPr>
              <a:t>What enables this is the techniques, tools, and frameworks that are a result of Big Data analytics.</a:t>
            </a:r>
          </a:p>
          <a:p>
            <a:pPr lvl="1" algn="just"/>
            <a:r>
              <a:rPr lang="en-US" sz="2000" dirty="0">
                <a:latin typeface="Times New Roman" panose="02020603050405020304" pitchFamily="18" charset="0"/>
                <a:cs typeface="Times New Roman" panose="02020603050405020304" pitchFamily="18" charset="0"/>
              </a:rPr>
              <a:t>If you are a Spotify user, then you must have come across the top recommendation section, which is based on your likes, past history, and other things. </a:t>
            </a:r>
          </a:p>
          <a:p>
            <a:pPr lvl="2" algn="just"/>
            <a:r>
              <a:rPr lang="en-US" dirty="0">
                <a:latin typeface="Times New Roman" panose="02020603050405020304" pitchFamily="18" charset="0"/>
                <a:cs typeface="Times New Roman" panose="02020603050405020304" pitchFamily="18" charset="0"/>
              </a:rPr>
              <a:t>Utilizing a recommendation engine that leverages data filtering tools that collect data and then filter it using algorithms works. This is what Spotify does.</a:t>
            </a:r>
            <a:endParaRPr lang="en-IN"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877D669C-9A41-49B5-CA73-C9E38516857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D9E1FDC-293E-1D78-6CA9-59C7A762CEF7}"/>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CED1AA61-61BD-EC66-E8CD-64574E66F9F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C0C4A80A-3820-1361-01DC-81DF2FA3262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13937076-F0BD-A77F-EC3C-D87E7857E7A3}"/>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34C64A0D-72A8-A617-5AB1-5B7D16F90BF5}"/>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DB35C5D-2503-9371-C573-1C4EA41F52B2}"/>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709322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844A4F-3C95-D2E6-3716-FB241EC3A0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A9FA1D-8398-5EF9-5AB2-5FB36D5C73B6}"/>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14970B3-6954-82C2-C20A-6400E8F82CE4}"/>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Jobs?</a:t>
            </a:r>
          </a:p>
          <a:p>
            <a:pPr lvl="1" algn="just"/>
            <a:r>
              <a:rPr lang="en-US" sz="2000" dirty="0">
                <a:latin typeface="Times New Roman" panose="02020603050405020304" pitchFamily="18" charset="0"/>
                <a:cs typeface="Times New Roman" panose="02020603050405020304" pitchFamily="18" charset="0"/>
                <a:hlinkClick r:id="rId2"/>
              </a:rPr>
              <a:t>https://graduate.northeastern.edu/knowledge-hub/highest-paying-big-data-careers/</a:t>
            </a:r>
            <a:endParaRPr lang="en-US" sz="2000" dirty="0">
              <a:latin typeface="Times New Roman" panose="02020603050405020304" pitchFamily="18" charset="0"/>
              <a:cs typeface="Times New Roman" panose="02020603050405020304" pitchFamily="18" charset="0"/>
            </a:endParaRPr>
          </a:p>
          <a:p>
            <a:pPr lvl="1" algn="just"/>
            <a:r>
              <a:rPr lang="en-US" sz="2000" dirty="0">
                <a:latin typeface="Times New Roman" panose="02020603050405020304" pitchFamily="18" charset="0"/>
                <a:cs typeface="Times New Roman" panose="02020603050405020304" pitchFamily="18" charset="0"/>
                <a:hlinkClick r:id="rId3"/>
              </a:rPr>
              <a:t>https://www.indeed.com/career-advice/finding-a-job/jobs-big-data</a:t>
            </a:r>
            <a:endParaRPr lang="en-US" sz="2000" dirty="0">
              <a:latin typeface="Times New Roman" panose="02020603050405020304" pitchFamily="18" charset="0"/>
              <a:cs typeface="Times New Roman" panose="02020603050405020304" pitchFamily="18" charset="0"/>
            </a:endParaRPr>
          </a:p>
          <a:p>
            <a:pPr lvl="1" algn="just"/>
            <a:endParaRPr lang="en-US" sz="2000" dirty="0">
              <a:latin typeface="Times New Roman" panose="02020603050405020304" pitchFamily="18" charset="0"/>
              <a:cs typeface="Times New Roman" panose="02020603050405020304" pitchFamily="18" charset="0"/>
            </a:endParaRPr>
          </a:p>
          <a:p>
            <a:pPr lvl="1" algn="just"/>
            <a:endParaRPr lang="en-IN"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49EE81C1-B661-CA39-2F06-5F492019A681}"/>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BE5F6BFC-AC67-A657-5BFA-1657755000CB}"/>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22032634-DA17-71B2-6DD6-A6DE0792F87F}"/>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54D686F5-5BFA-6BAA-E1F0-92CDCDA05B59}"/>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5E302C96-A430-6BD3-1C79-B80EFAF97C3A}"/>
                </a:ext>
              </a:extLst>
            </p:cNvPr>
            <p:cNvPicPr>
              <a:picLocks noChangeAspect="1"/>
            </p:cNvPicPr>
            <p:nvPr/>
          </p:nvPicPr>
          <p:blipFill>
            <a:blip r:embed="rId4"/>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83D4ACE6-296D-34C1-EC67-59CECDBAEEEB}"/>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A64B13F1-3B83-2F38-3F2D-D0A683A72220}"/>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9065787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56F9AB-60C2-AF81-995C-B5C475EE62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31FB00-65A9-8DD2-E6C8-15D9EF3D4522}"/>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D6DF6D5-59A3-B047-A9D8-449A81A27632}"/>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Uses and Examples of Big Data Analytics</a:t>
            </a:r>
          </a:p>
          <a:p>
            <a:pPr lvl="1" algn="just"/>
            <a:r>
              <a:rPr lang="en-US" sz="2000" dirty="0">
                <a:latin typeface="Times New Roman" panose="02020603050405020304" pitchFamily="18" charset="0"/>
                <a:cs typeface="Times New Roman" panose="02020603050405020304" pitchFamily="18" charset="0"/>
              </a:rPr>
              <a:t>There are many different ways that Big Data analytics can be used in order to improve businesses and organizations. Here are some examples:</a:t>
            </a:r>
          </a:p>
          <a:p>
            <a:pPr lvl="2" algn="just"/>
            <a:r>
              <a:rPr lang="en-US" dirty="0">
                <a:latin typeface="Times New Roman" panose="02020603050405020304" pitchFamily="18" charset="0"/>
                <a:cs typeface="Times New Roman" panose="02020603050405020304" pitchFamily="18" charset="0"/>
              </a:rPr>
              <a:t>Using analytics to understand customer behavior in order to optimize the customer experience</a:t>
            </a:r>
          </a:p>
          <a:p>
            <a:pPr lvl="2" algn="just"/>
            <a:r>
              <a:rPr lang="en-US" dirty="0">
                <a:latin typeface="Times New Roman" panose="02020603050405020304" pitchFamily="18" charset="0"/>
                <a:cs typeface="Times New Roman" panose="02020603050405020304" pitchFamily="18" charset="0"/>
              </a:rPr>
              <a:t>Predicting future trends in order to make better business decisions</a:t>
            </a:r>
          </a:p>
          <a:p>
            <a:pPr lvl="2" algn="just"/>
            <a:r>
              <a:rPr lang="en-US" dirty="0">
                <a:latin typeface="Times New Roman" panose="02020603050405020304" pitchFamily="18" charset="0"/>
                <a:cs typeface="Times New Roman" panose="02020603050405020304" pitchFamily="18" charset="0"/>
              </a:rPr>
              <a:t>Improving marketing campaigns by understanding what works and what doesn't</a:t>
            </a:r>
          </a:p>
          <a:p>
            <a:pPr lvl="2" algn="just"/>
            <a:r>
              <a:rPr lang="en-US" dirty="0">
                <a:latin typeface="Times New Roman" panose="02020603050405020304" pitchFamily="18" charset="0"/>
                <a:cs typeface="Times New Roman" panose="02020603050405020304" pitchFamily="18" charset="0"/>
              </a:rPr>
              <a:t>Increasing operational efficiency by understanding where bottlenecks are and how to fix them</a:t>
            </a:r>
          </a:p>
          <a:p>
            <a:pPr lvl="2" algn="just"/>
            <a:r>
              <a:rPr lang="en-US" dirty="0">
                <a:latin typeface="Times New Roman" panose="02020603050405020304" pitchFamily="18" charset="0"/>
                <a:cs typeface="Times New Roman" panose="02020603050405020304" pitchFamily="18" charset="0"/>
              </a:rPr>
              <a:t>Detecting fraud and other forms of misuse sooner</a:t>
            </a:r>
          </a:p>
          <a:p>
            <a:pPr lvl="1" algn="just"/>
            <a:r>
              <a:rPr lang="en-US" sz="2000" dirty="0">
                <a:latin typeface="Times New Roman" panose="02020603050405020304" pitchFamily="18" charset="0"/>
                <a:cs typeface="Times New Roman" panose="02020603050405020304" pitchFamily="18" charset="0"/>
              </a:rPr>
              <a:t>These are just a few examples — the possibilities are really endless when it comes to Big Data analytics. It all depends on how you want to use it in order to improve your business.</a:t>
            </a:r>
            <a:endParaRPr lang="en-IN" sz="20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7F16AE4A-7EC3-4A06-8655-A7F619CBBDA0}"/>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FA6DE162-3E3D-5C8C-0F9C-6CAF4BB35EAB}"/>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E166DDCE-9E65-CCDB-3DBA-9351005BD45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0E0C81D6-0648-805E-AE4D-5595FBFF84DF}"/>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AD37D4E4-BB39-8247-9D27-BE3C805CE1C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933B1CC8-2193-3309-ABCB-B223A5A4BC8F}"/>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D9715A50-6D34-7517-6BE5-F6C450ECD9DB}"/>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9914781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88F508-8F52-30B2-94F9-ED31EA227E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7C4FBE-A69F-F232-85DD-5699D7D60E30}"/>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F685559F-108F-E1CB-8368-3F25597AA193}"/>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Benefits and Advantages of Big Data Analytics</a:t>
            </a:r>
          </a:p>
          <a:p>
            <a:pPr marL="0" indent="0" algn="just">
              <a:buNone/>
            </a:pPr>
            <a:r>
              <a:rPr lang="en-US" sz="2400" b="1" dirty="0">
                <a:latin typeface="Times New Roman" panose="02020603050405020304" pitchFamily="18" charset="0"/>
                <a:cs typeface="Times New Roman" panose="02020603050405020304" pitchFamily="18" charset="0"/>
              </a:rPr>
              <a:t>				</a:t>
            </a:r>
          </a:p>
          <a:p>
            <a:pPr marL="0" indent="0" algn="just">
              <a:buNone/>
            </a:pPr>
            <a:r>
              <a:rPr lang="en-US" sz="2400" b="1" dirty="0">
                <a:latin typeface="Times New Roman" panose="02020603050405020304" pitchFamily="18" charset="0"/>
                <a:cs typeface="Times New Roman" panose="02020603050405020304" pitchFamily="18" charset="0"/>
              </a:rPr>
              <a:t>		</a:t>
            </a:r>
          </a:p>
          <a:p>
            <a:pPr marL="0" indent="0" algn="just">
              <a:buNone/>
            </a:pPr>
            <a:r>
              <a:rPr lang="en-US" sz="2400" b="1" dirty="0">
                <a:latin typeface="Times New Roman" panose="02020603050405020304" pitchFamily="18" charset="0"/>
                <a:cs typeface="Times New Roman" panose="02020603050405020304" pitchFamily="18" charset="0"/>
              </a:rPr>
              <a:t>				</a:t>
            </a:r>
            <a:r>
              <a:rPr lang="en-US" sz="10000" dirty="0">
                <a:latin typeface="Times New Roman" panose="02020603050405020304" pitchFamily="18" charset="0"/>
                <a:cs typeface="Times New Roman" panose="02020603050405020304" pitchFamily="18" charset="0"/>
              </a:rPr>
              <a:t>?</a:t>
            </a:r>
          </a:p>
        </p:txBody>
      </p:sp>
      <p:sp>
        <p:nvSpPr>
          <p:cNvPr id="4" name="Rectangle">
            <a:extLst>
              <a:ext uri="{FF2B5EF4-FFF2-40B4-BE49-F238E27FC236}">
                <a16:creationId xmlns:a16="http://schemas.microsoft.com/office/drawing/2014/main" id="{EB0AE4DA-A3E4-1B74-8CCF-1BAF51A515A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B306D16A-D70E-9251-BF3F-31C63B2DF6A3}"/>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66FD774-2656-20D3-A781-623D9820811A}"/>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BF7C0CE2-DE52-2E0C-8591-1DFE3A10256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F727B556-DA8F-2C24-4517-6B2ED7EB5206}"/>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06936C26-74C6-DE2B-1CA4-B9C909B61873}"/>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1D017E2B-D973-263E-8DF7-07DCE6A4D8BC}"/>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20649481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31D341-FDE3-A4B3-E7B4-5B05F229EC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BD0932-D722-E82B-18C5-D72E5C3300B5}"/>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7BB79203-D5E0-9510-EBE2-6286DA4B60BC}"/>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Benefits and Advantages of Big Data Analytics</a:t>
            </a:r>
          </a:p>
          <a:p>
            <a:pPr marL="457200" lvl="1" indent="0" algn="just">
              <a:buNone/>
            </a:pPr>
            <a:r>
              <a:rPr lang="en-US" sz="2000" dirty="0">
                <a:latin typeface="Times New Roman" panose="02020603050405020304" pitchFamily="18" charset="0"/>
                <a:cs typeface="Times New Roman" panose="02020603050405020304" pitchFamily="18" charset="0"/>
              </a:rPr>
              <a:t>1. Risk Management </a:t>
            </a:r>
          </a:p>
          <a:p>
            <a:pPr lvl="1" algn="just"/>
            <a:r>
              <a:rPr lang="en-US" sz="2000" dirty="0">
                <a:latin typeface="Times New Roman" panose="02020603050405020304" pitchFamily="18" charset="0"/>
                <a:cs typeface="Times New Roman" panose="02020603050405020304" pitchFamily="18" charset="0"/>
              </a:rPr>
              <a:t>Use Case: Banco de Oro, a </a:t>
            </a:r>
            <a:r>
              <a:rPr lang="en-US" sz="2000" dirty="0" err="1">
                <a:latin typeface="Times New Roman" panose="02020603050405020304" pitchFamily="18" charset="0"/>
                <a:cs typeface="Times New Roman" panose="02020603050405020304" pitchFamily="18" charset="0"/>
              </a:rPr>
              <a:t>Phillippine</a:t>
            </a:r>
            <a:r>
              <a:rPr lang="en-US" sz="2000" dirty="0">
                <a:latin typeface="Times New Roman" panose="02020603050405020304" pitchFamily="18" charset="0"/>
                <a:cs typeface="Times New Roman" panose="02020603050405020304" pitchFamily="18" charset="0"/>
              </a:rPr>
              <a:t> banking company, uses Big Data analytics to identify fraudulent activities and discrepancies. The organization leverages it to narrow down a list of suspects or root causes of problems. </a:t>
            </a:r>
          </a:p>
          <a:p>
            <a:pPr marL="457200" lvl="1" indent="0" algn="just">
              <a:buNone/>
            </a:pPr>
            <a:r>
              <a:rPr lang="en-US" sz="2000" dirty="0">
                <a:latin typeface="Times New Roman" panose="02020603050405020304" pitchFamily="18" charset="0"/>
                <a:cs typeface="Times New Roman" panose="02020603050405020304" pitchFamily="18" charset="0"/>
              </a:rPr>
              <a:t>2. Product Development and Innovations</a:t>
            </a:r>
          </a:p>
          <a:p>
            <a:pPr lvl="1" algn="just"/>
            <a:r>
              <a:rPr lang="en-US" sz="2000" dirty="0">
                <a:latin typeface="Times New Roman" panose="02020603050405020304" pitchFamily="18" charset="0"/>
                <a:cs typeface="Times New Roman" panose="02020603050405020304" pitchFamily="18" charset="0"/>
              </a:rPr>
              <a:t>Use Case: Rolls-Royce, one of the largest manufacturers of jet engines for airlines and armed forces across the globe, uses Big Data analytics to analyze how efficient the engine designs are and if there is any need for improvements. </a:t>
            </a:r>
          </a:p>
        </p:txBody>
      </p:sp>
      <p:sp>
        <p:nvSpPr>
          <p:cNvPr id="4" name="Rectangle">
            <a:extLst>
              <a:ext uri="{FF2B5EF4-FFF2-40B4-BE49-F238E27FC236}">
                <a16:creationId xmlns:a16="http://schemas.microsoft.com/office/drawing/2014/main" id="{81C89448-DBA1-F82D-87F0-CC726D563C81}"/>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375EF5BB-A16E-C818-1424-012455BE78F2}"/>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A1BD3B8-6964-1FE4-628E-2C3EF2342202}"/>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4AEE1FA5-FA45-7CD1-05DF-F3E17DB3363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11DC2F05-6CDA-B2A4-4949-FB3E75E10C8A}"/>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CF6C0029-93C5-83C4-F002-211CD41991A6}"/>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61AA48BF-30DF-216A-09C4-F65FA111DC60}"/>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21610586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E42BBA-5388-11A6-C4DB-CCA495E4ED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55F64B-4B7C-A330-C24D-E9A184365B99}"/>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E817608-650A-6110-9DC3-B6E9C484AB49}"/>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Benefits and Advantages of Big Data Analytics</a:t>
            </a:r>
          </a:p>
          <a:p>
            <a:pPr marL="457200" lvl="1" indent="0" algn="just">
              <a:buNone/>
            </a:pPr>
            <a:r>
              <a:rPr lang="en-US" sz="2000" dirty="0">
                <a:latin typeface="Times New Roman" panose="02020603050405020304" pitchFamily="18" charset="0"/>
                <a:cs typeface="Times New Roman" panose="02020603050405020304" pitchFamily="18" charset="0"/>
              </a:rPr>
              <a:t>3. Quicker and Better Decision Making Within Organizations</a:t>
            </a:r>
          </a:p>
          <a:p>
            <a:pPr lvl="1" algn="just"/>
            <a:r>
              <a:rPr lang="en-US" sz="2000" dirty="0">
                <a:latin typeface="Times New Roman" panose="02020603050405020304" pitchFamily="18" charset="0"/>
                <a:cs typeface="Times New Roman" panose="02020603050405020304" pitchFamily="18" charset="0"/>
              </a:rPr>
              <a:t>Use Case: Starbucks uses Big Data analytics to make strategic decisions. For example, the company leverages it to decide if a particular location would be suitable for a new outlet or not. They will analyze several different factors, such as population, demographics, accessibility of the location, and more.</a:t>
            </a:r>
          </a:p>
          <a:p>
            <a:pPr marL="457200" lvl="1" indent="0" algn="just">
              <a:buNone/>
            </a:pPr>
            <a:r>
              <a:rPr lang="en-US" sz="2000" dirty="0">
                <a:latin typeface="Times New Roman" panose="02020603050405020304" pitchFamily="18" charset="0"/>
                <a:cs typeface="Times New Roman" panose="02020603050405020304" pitchFamily="18" charset="0"/>
              </a:rPr>
              <a:t>4. Improve Customer Experience</a:t>
            </a:r>
          </a:p>
          <a:p>
            <a:pPr lvl="1" algn="just"/>
            <a:r>
              <a:rPr lang="en-US" sz="2000" dirty="0">
                <a:latin typeface="Times New Roman" panose="02020603050405020304" pitchFamily="18" charset="0"/>
                <a:cs typeface="Times New Roman" panose="02020603050405020304" pitchFamily="18" charset="0"/>
              </a:rPr>
              <a:t>Use Case: Delta Air Lines uses Big Data analysis to improve customer experiences. They monitor tweets to find out their customers’ experience regarding their journeys, delays, and so on. The airline identifies negative tweets and does what’s necessary to remedy the situation. By publicly addressing these issues and offering solutions, it helps the airline build good customer relations.</a:t>
            </a:r>
            <a:endParaRPr lang="en-IN" sz="20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2FD6E09B-08C6-EA5F-C6B4-E12891073F86}"/>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D65997F1-E333-0FF3-5045-B19FB3DBF411}"/>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01FE0765-38D6-3AAA-F331-5678649FB8EC}"/>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0497D88F-A70D-F491-F2A1-2B52115E2403}"/>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10271085-2954-713D-3751-C7B896F0D924}"/>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F6238332-502E-5C79-577E-2D988F4EA4D6}"/>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FC108E3C-4399-3038-EDF7-11533771604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5590468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D281EC-BD3C-0AC1-5086-9745CD5818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A619D9-3909-66F3-FBC0-3C8B37BDEE70}"/>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01DDF946-F29C-0743-FFE1-AEEA05C12552}"/>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Different Types of Big Data Analytics</a:t>
            </a:r>
            <a:endParaRPr lang="en-IN" sz="2000" b="1" i="0" dirty="0">
              <a:effectLst/>
              <a:latin typeface="Times New Roman" panose="02020603050405020304" pitchFamily="18" charset="0"/>
              <a:cs typeface="Times New Roman" panose="02020603050405020304" pitchFamily="18" charset="0"/>
            </a:endParaRPr>
          </a:p>
          <a:p>
            <a:pPr lvl="1" algn="just"/>
            <a:r>
              <a:rPr lang="en-US" sz="2000" i="0" dirty="0">
                <a:effectLst/>
                <a:latin typeface="Times New Roman" panose="02020603050405020304" pitchFamily="18" charset="0"/>
                <a:cs typeface="Times New Roman" panose="02020603050405020304" pitchFamily="18" charset="0"/>
              </a:rPr>
              <a:t>Descriptive Analytics</a:t>
            </a:r>
          </a:p>
          <a:p>
            <a:pPr lvl="2" algn="just"/>
            <a:r>
              <a:rPr lang="en-US" i="0" dirty="0">
                <a:effectLst/>
                <a:latin typeface="Times New Roman" panose="02020603050405020304" pitchFamily="18" charset="0"/>
                <a:cs typeface="Times New Roman" panose="02020603050405020304" pitchFamily="18" charset="0"/>
              </a:rPr>
              <a:t>This summarizes past data into a form that people can easily read. This helps in creating reports, like a company’s revenue, profit, sales, and so on. Also, it helps in the tabulation of social media metrics.</a:t>
            </a:r>
          </a:p>
          <a:p>
            <a:pPr lvl="2" algn="just"/>
            <a:endParaRPr lang="en-US" i="0" dirty="0">
              <a:effectLst/>
              <a:latin typeface="Times New Roman" panose="02020603050405020304" pitchFamily="18" charset="0"/>
              <a:cs typeface="Times New Roman" panose="02020603050405020304" pitchFamily="18" charset="0"/>
            </a:endParaRPr>
          </a:p>
          <a:p>
            <a:pPr lvl="2" algn="just"/>
            <a:r>
              <a:rPr lang="en-US" i="0" dirty="0">
                <a:effectLst/>
                <a:latin typeface="Times New Roman" panose="02020603050405020304" pitchFamily="18" charset="0"/>
                <a:cs typeface="Times New Roman" panose="02020603050405020304" pitchFamily="18" charset="0"/>
              </a:rPr>
              <a:t>Use Case: The Dow Chemical Company analyzed its past data to increase facility utilization across its office and lab space. Using descriptive analytics, Dow was able to identify underutilized space. This space consolidation helped the company save nearly US $4 million annually.</a:t>
            </a:r>
          </a:p>
        </p:txBody>
      </p:sp>
      <p:sp>
        <p:nvSpPr>
          <p:cNvPr id="4" name="Rectangle">
            <a:extLst>
              <a:ext uri="{FF2B5EF4-FFF2-40B4-BE49-F238E27FC236}">
                <a16:creationId xmlns:a16="http://schemas.microsoft.com/office/drawing/2014/main" id="{875EFD9D-094E-0EEB-435F-171F3D1B2A67}"/>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749A7568-9CFE-A034-9000-9036E8EEC703}"/>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C20C0713-4F2B-142D-9B2C-2FAC7C32B436}"/>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16E1F18A-8239-88FD-B137-3D8CEA2D02F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711C2D6E-69A2-1D45-F827-660EAD9EFAE4}"/>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948D5CFC-30D9-3793-E02B-33816440E647}"/>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446A3C0C-F69D-40F6-29DA-2DEC4D4BA91F}"/>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2005641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14432" y="2386185"/>
            <a:ext cx="9081568" cy="4493761"/>
          </a:xfrm>
          <a:prstGeom prst="rect">
            <a:avLst/>
          </a:prstGeom>
        </p:spPr>
      </p:pic>
      <p:sp>
        <p:nvSpPr>
          <p:cNvPr id="5"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8"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40" name="Group 39"/>
          <p:cNvGrpSpPr/>
          <p:nvPr/>
        </p:nvGrpSpPr>
        <p:grpSpPr>
          <a:xfrm>
            <a:off x="4296410" y="1269366"/>
            <a:ext cx="4349750" cy="897255"/>
            <a:chOff x="4260" y="1285"/>
            <a:chExt cx="6850" cy="1413"/>
          </a:xfrm>
        </p:grpSpPr>
        <p:sp>
          <p:nvSpPr>
            <p:cNvPr id="10" name="Content Placeholder 2"/>
            <p:cNvSpPr txBox="1"/>
            <p:nvPr/>
          </p:nvSpPr>
          <p:spPr>
            <a:xfrm>
              <a:off x="4261" y="1285"/>
              <a:ext cx="5705" cy="53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latin typeface="Futura-Bold" charset="0"/>
                  <a:cs typeface="Futura-Bold" charset="0"/>
                </a:rPr>
                <a:t>11 Institutions, Infinite Possibilities</a:t>
              </a:r>
            </a:p>
          </p:txBody>
        </p:sp>
        <p:grpSp>
          <p:nvGrpSpPr>
            <p:cNvPr id="39" name="Group 38"/>
            <p:cNvGrpSpPr/>
            <p:nvPr/>
          </p:nvGrpSpPr>
          <p:grpSpPr>
            <a:xfrm>
              <a:off x="4260" y="1823"/>
              <a:ext cx="6850" cy="875"/>
              <a:chOff x="4260" y="1823"/>
              <a:chExt cx="6850" cy="875"/>
            </a:xfrm>
          </p:grpSpPr>
          <p:sp>
            <p:nvSpPr>
              <p:cNvPr id="2" name="VISION"/>
              <p:cNvSpPr/>
              <p:nvPr/>
            </p:nvSpPr>
            <p:spPr>
              <a:xfrm>
                <a:off x="4261" y="1823"/>
                <a:ext cx="6143" cy="875"/>
              </a:xfrm>
              <a:prstGeom prst="roundRect">
                <a:avLst>
                  <a:gd name="adj" fmla="val 23329"/>
                </a:avLst>
              </a:prstGeom>
              <a:gradFill rotWithShape="0">
                <a:gsLst>
                  <a:gs pos="0">
                    <a:schemeClr val="accent1">
                      <a:lumMod val="5000"/>
                      <a:lumOff val="95000"/>
                    </a:schemeClr>
                  </a:gs>
                  <a:gs pos="100000">
                    <a:srgbClr val="F28E01">
                      <a:alpha val="26000"/>
                      <a:lumMod val="75000"/>
                      <a:lumOff val="25000"/>
                    </a:srgbClr>
                  </a:gs>
                </a:gsLst>
                <a:lin ang="16200000" scaled="0"/>
              </a:gradFill>
              <a:ln w="25400">
                <a:noFill/>
              </a:ln>
            </p:spPr>
            <p:txBody>
              <a:bodyPr lIns="50800" tIns="50800" rIns="50800" bIns="50800" anchor="ctr"/>
              <a:lstStyle/>
              <a:p>
                <a:pPr lvl="2">
                  <a:lnSpc>
                    <a:spcPct val="10000"/>
                  </a:lnSpc>
                  <a:defRPr sz="3400">
                    <a:solidFill>
                      <a:srgbClr val="FFFFFF"/>
                    </a:solidFill>
                    <a:latin typeface="Arial" panose="020B0604020202020204"/>
                    <a:ea typeface="Arial" panose="020B0604020202020204"/>
                    <a:cs typeface="Arial" panose="020B0604020202020204"/>
                    <a:sym typeface="Arial" panose="020B0604020202020204"/>
                  </a:defRPr>
                </a:pPr>
                <a:r>
                  <a:rPr lang="en-US" sz="3200" dirty="0"/>
                  <a:t>                 </a:t>
                </a:r>
              </a:p>
            </p:txBody>
          </p:sp>
          <p:sp>
            <p:nvSpPr>
              <p:cNvPr id="15" name="Text Box 14"/>
              <p:cNvSpPr txBox="1"/>
              <p:nvPr/>
            </p:nvSpPr>
            <p:spPr>
              <a:xfrm>
                <a:off x="4260" y="2031"/>
                <a:ext cx="6850" cy="459"/>
              </a:xfrm>
              <a:prstGeom prst="rect">
                <a:avLst/>
              </a:prstGeom>
              <a:noFill/>
            </p:spPr>
            <p:txBody>
              <a:bodyPr wrap="square" rtlCol="0">
                <a:spAutoFit/>
              </a:bodyPr>
              <a:lstStyle/>
              <a:p>
                <a:pPr lvl="0">
                  <a:lnSpc>
                    <a:spcPct val="100000"/>
                  </a:lnSpc>
                  <a:spcBef>
                    <a:spcPct val="0"/>
                  </a:spcBef>
                  <a:spcAft>
                    <a:spcPct val="35000"/>
                  </a:spcAft>
                </a:pPr>
                <a:r>
                  <a:rPr lang="en-US" sz="1300" dirty="0">
                    <a:latin typeface="Futura Cyrillic Book" panose="020B0502020204020303" charset="0"/>
                    <a:cs typeface="Futura Cyrillic Book" panose="020B0502020204020303" charset="0"/>
                    <a:sym typeface="+mn-ea"/>
                  </a:rPr>
                  <a:t>We provide 100+ programs across 50 academic streams.</a:t>
                </a:r>
                <a:endParaRPr lang="en-US" sz="1300"/>
              </a:p>
            </p:txBody>
          </p:sp>
        </p:grpSp>
      </p:grpSp>
      <p:grpSp>
        <p:nvGrpSpPr>
          <p:cNvPr id="33" name="Group 32"/>
          <p:cNvGrpSpPr/>
          <p:nvPr/>
        </p:nvGrpSpPr>
        <p:grpSpPr>
          <a:xfrm>
            <a:off x="122050" y="1474470"/>
            <a:ext cx="2209165" cy="3067050"/>
            <a:chOff x="230" y="2322"/>
            <a:chExt cx="3479" cy="4830"/>
          </a:xfrm>
        </p:grpSpPr>
        <p:sp>
          <p:nvSpPr>
            <p:cNvPr id="34"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35"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36" name="Image" descr="Image"/>
            <p:cNvPicPr>
              <a:picLocks noChangeAspect="1"/>
            </p:cNvPicPr>
            <p:nvPr/>
          </p:nvPicPr>
          <p:blipFill>
            <a:blip r:embed="rId3"/>
            <a:stretch>
              <a:fillRect/>
            </a:stretch>
          </p:blipFill>
          <p:spPr>
            <a:xfrm>
              <a:off x="987" y="3715"/>
              <a:ext cx="1683" cy="1805"/>
            </a:xfrm>
            <a:prstGeom prst="rect">
              <a:avLst/>
            </a:prstGeom>
            <a:ln w="12700">
              <a:miter lim="400000"/>
              <a:headEnd/>
              <a:tailEnd/>
            </a:ln>
          </p:spPr>
        </p:pic>
      </p:grpSp>
      <p:sp>
        <p:nvSpPr>
          <p:cNvPr id="14" name="TextBox 13"/>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45BC08-5F2F-052C-C3CB-868B95FD3A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B0B8A1-7EB8-148D-26DF-909F67E61CE2}"/>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0008722B-B894-C1B4-A264-6C712B17812C}"/>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Different Types of Big Data Analytics</a:t>
            </a:r>
            <a:endParaRPr lang="en-IN" sz="2000" b="1" i="0" dirty="0">
              <a:effectLst/>
              <a:latin typeface="Times New Roman" panose="02020603050405020304" pitchFamily="18" charset="0"/>
              <a:cs typeface="Times New Roman" panose="02020603050405020304" pitchFamily="18" charset="0"/>
            </a:endParaRPr>
          </a:p>
          <a:p>
            <a:pPr lvl="1" algn="just"/>
            <a:r>
              <a:rPr lang="en-US" sz="2000" i="0" dirty="0">
                <a:effectLst/>
                <a:latin typeface="Times New Roman" panose="02020603050405020304" pitchFamily="18" charset="0"/>
                <a:cs typeface="Times New Roman" panose="02020603050405020304" pitchFamily="18" charset="0"/>
              </a:rPr>
              <a:t>Diagnostic Analytics</a:t>
            </a:r>
          </a:p>
          <a:p>
            <a:pPr lvl="2" algn="just"/>
            <a:r>
              <a:rPr lang="en-US" i="0" dirty="0">
                <a:effectLst/>
                <a:latin typeface="Times New Roman" panose="02020603050405020304" pitchFamily="18" charset="0"/>
                <a:cs typeface="Times New Roman" panose="02020603050405020304" pitchFamily="18" charset="0"/>
              </a:rPr>
              <a:t>This is done to understand what caused a problem in the first place. Techniques like drill-down, data mining, and data recovery are all examples. Organizations use diagnostic analytics because they provide an in-depth insight into a particular problem.</a:t>
            </a:r>
          </a:p>
          <a:p>
            <a:pPr lvl="2" algn="just"/>
            <a:endParaRPr lang="en-US" i="0" dirty="0">
              <a:effectLst/>
              <a:latin typeface="Times New Roman" panose="02020603050405020304" pitchFamily="18" charset="0"/>
              <a:cs typeface="Times New Roman" panose="02020603050405020304" pitchFamily="18" charset="0"/>
            </a:endParaRPr>
          </a:p>
          <a:p>
            <a:pPr lvl="2" algn="just"/>
            <a:r>
              <a:rPr lang="en-US" i="0" dirty="0">
                <a:effectLst/>
                <a:latin typeface="Times New Roman" panose="02020603050405020304" pitchFamily="18" charset="0"/>
                <a:cs typeface="Times New Roman" panose="02020603050405020304" pitchFamily="18" charset="0"/>
              </a:rPr>
              <a:t>Use Case: An e-commerce company’s report shows that their sales have gone down, although customers are adding products to their carts. This can be due to various reasons like the form didn’t load correctly, the shipping fee is too high, or there are not enough payment options available. This is where you can use diagnostic analytics to find the reason. </a:t>
            </a:r>
          </a:p>
        </p:txBody>
      </p:sp>
      <p:sp>
        <p:nvSpPr>
          <p:cNvPr id="4" name="Rectangle">
            <a:extLst>
              <a:ext uri="{FF2B5EF4-FFF2-40B4-BE49-F238E27FC236}">
                <a16:creationId xmlns:a16="http://schemas.microsoft.com/office/drawing/2014/main" id="{7C62F764-95CD-285B-7C9F-2B4ED6D22F86}"/>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FE76F5C-6AA7-77B8-3992-F79924272AC0}"/>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6FC52220-CB25-4855-A0F2-D2B4D88B75F4}"/>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9F31DB7B-776C-5DBE-C441-6038A557DBC3}"/>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33509F93-FED5-8D9C-EB59-7C0F6750F007}"/>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FA9D61CA-8E35-7435-D1DA-9DD4346D6BFF}"/>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177209F5-E649-3946-E1E2-9F0F9DCE709B}"/>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699367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B3F37E-1591-AA01-FD53-F151EF6D87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96F98C-B1FC-73B5-0AF6-0FECDDEE95D9}"/>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26E61B84-D2B4-3538-1B15-48880706479E}"/>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Different Types of Big Data Analytics</a:t>
            </a:r>
            <a:endParaRPr lang="en-IN" sz="2000" b="1" i="0" dirty="0">
              <a:effectLst/>
              <a:latin typeface="Times New Roman" panose="02020603050405020304" pitchFamily="18" charset="0"/>
              <a:cs typeface="Times New Roman" panose="02020603050405020304" pitchFamily="18" charset="0"/>
            </a:endParaRPr>
          </a:p>
          <a:p>
            <a:pPr lvl="1" algn="just"/>
            <a:r>
              <a:rPr lang="en-US" sz="2000" i="0" dirty="0">
                <a:effectLst/>
                <a:latin typeface="Times New Roman" panose="02020603050405020304" pitchFamily="18" charset="0"/>
                <a:cs typeface="Times New Roman" panose="02020603050405020304" pitchFamily="18" charset="0"/>
              </a:rPr>
              <a:t>Predictive Analytics</a:t>
            </a:r>
          </a:p>
          <a:p>
            <a:pPr lvl="2" algn="just"/>
            <a:r>
              <a:rPr lang="en-US" i="0" dirty="0">
                <a:effectLst/>
                <a:latin typeface="Times New Roman" panose="02020603050405020304" pitchFamily="18" charset="0"/>
                <a:cs typeface="Times New Roman" panose="02020603050405020304" pitchFamily="18" charset="0"/>
              </a:rPr>
              <a:t>This type of analytics looks into the historical and present data to make predictions of the future. Predictive analytics uses data mining, AI, and machine learning to analyze current data and make predictions about the future. It works on predicting customer trends, market trends, and so on.</a:t>
            </a:r>
          </a:p>
          <a:p>
            <a:pPr lvl="2" algn="just"/>
            <a:endParaRPr lang="en-US" i="0" dirty="0">
              <a:effectLst/>
              <a:latin typeface="Times New Roman" panose="02020603050405020304" pitchFamily="18" charset="0"/>
              <a:cs typeface="Times New Roman" panose="02020603050405020304" pitchFamily="18" charset="0"/>
            </a:endParaRPr>
          </a:p>
          <a:p>
            <a:pPr lvl="2" algn="just"/>
            <a:r>
              <a:rPr lang="en-US" i="0" dirty="0">
                <a:effectLst/>
                <a:latin typeface="Times New Roman" panose="02020603050405020304" pitchFamily="18" charset="0"/>
                <a:cs typeface="Times New Roman" panose="02020603050405020304" pitchFamily="18" charset="0"/>
              </a:rPr>
              <a:t>Use Case: PayPal determines what kind of precautions they have to take to protect their clients against fraudulent transactions. Using predictive analytics, the company uses all the historical payment data and user behavior data and builds an algorithm that predicts fraudulent activities.</a:t>
            </a:r>
          </a:p>
        </p:txBody>
      </p:sp>
      <p:sp>
        <p:nvSpPr>
          <p:cNvPr id="4" name="Rectangle">
            <a:extLst>
              <a:ext uri="{FF2B5EF4-FFF2-40B4-BE49-F238E27FC236}">
                <a16:creationId xmlns:a16="http://schemas.microsoft.com/office/drawing/2014/main" id="{57546ECD-F8D7-DB50-9A04-FFB1E50F0664}"/>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AC4BDD31-86FC-E47F-F3BB-813F03063B9B}"/>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D53BA9F1-5A8D-8345-4E1C-D4C7FD84CC36}"/>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F85B4FD1-55CB-EE51-F2A2-66E0554CABA7}"/>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E21D4ACC-02A3-73CF-E95D-2E735C07C368}"/>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BDA75576-279A-8DE1-9F30-74DC4D49598B}"/>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CB58E006-0B5D-9DFE-055C-9781A77789D5}"/>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8031485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4B240D-E1CC-3D45-A89F-5B98E5F534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828AA4-9247-BA03-0CD8-06DED5769C78}"/>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1875BA0-9AF8-74D0-D940-683A964F0BB5}"/>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Different Types of Big Data Analytics</a:t>
            </a:r>
            <a:endParaRPr lang="en-IN" sz="2000" b="1" i="0" dirty="0">
              <a:effectLst/>
              <a:latin typeface="Times New Roman" panose="02020603050405020304" pitchFamily="18" charset="0"/>
              <a:cs typeface="Times New Roman" panose="02020603050405020304" pitchFamily="18" charset="0"/>
            </a:endParaRPr>
          </a:p>
          <a:p>
            <a:pPr lvl="1" algn="just"/>
            <a:r>
              <a:rPr lang="en-US" sz="2000" i="0" dirty="0">
                <a:effectLst/>
                <a:latin typeface="Times New Roman" panose="02020603050405020304" pitchFamily="18" charset="0"/>
                <a:cs typeface="Times New Roman" panose="02020603050405020304" pitchFamily="18" charset="0"/>
              </a:rPr>
              <a:t>Prescriptive Analytics</a:t>
            </a:r>
          </a:p>
          <a:p>
            <a:pPr lvl="2" algn="just"/>
            <a:r>
              <a:rPr lang="en-US" i="0" dirty="0">
                <a:effectLst/>
                <a:latin typeface="Times New Roman" panose="02020603050405020304" pitchFamily="18" charset="0"/>
                <a:cs typeface="Times New Roman" panose="02020603050405020304" pitchFamily="18" charset="0"/>
              </a:rPr>
              <a:t>This type of analytics prescribes the solution to a particular problem. Perspective analytics works with both descriptive and predictive analytics. Most of the time, it relies on AI and machine learning.</a:t>
            </a:r>
          </a:p>
          <a:p>
            <a:pPr lvl="2" algn="just"/>
            <a:endParaRPr lang="en-US" i="0" dirty="0">
              <a:effectLst/>
              <a:latin typeface="Times New Roman" panose="02020603050405020304" pitchFamily="18" charset="0"/>
              <a:cs typeface="Times New Roman" panose="02020603050405020304" pitchFamily="18" charset="0"/>
            </a:endParaRPr>
          </a:p>
          <a:p>
            <a:pPr lvl="2" algn="just"/>
            <a:r>
              <a:rPr lang="en-US" i="0" dirty="0">
                <a:effectLst/>
                <a:latin typeface="Times New Roman" panose="02020603050405020304" pitchFamily="18" charset="0"/>
                <a:cs typeface="Times New Roman" panose="02020603050405020304" pitchFamily="18" charset="0"/>
              </a:rPr>
              <a:t>Use Case: Prescriptive analytics can be used to maximize an airline’s profit. This type of analytics is used to build an algorithm that will automatically adjust the flight fares based on numerous factors, including customer demand, weather, destination, holiday seasons, and oil prices.</a:t>
            </a:r>
          </a:p>
        </p:txBody>
      </p:sp>
      <p:sp>
        <p:nvSpPr>
          <p:cNvPr id="4" name="Rectangle">
            <a:extLst>
              <a:ext uri="{FF2B5EF4-FFF2-40B4-BE49-F238E27FC236}">
                <a16:creationId xmlns:a16="http://schemas.microsoft.com/office/drawing/2014/main" id="{808FD67C-A7A5-1A2E-D198-6A062BE1B268}"/>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469EE3A1-43CD-9B13-53A5-FCA5C539DD0C}"/>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A76F7A07-617C-5D94-757D-2C19EDA79D86}"/>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560B6B0C-F722-2BCD-1833-3230DD83C339}"/>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47827377-C615-592C-5311-80F2ABC3ECE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FD36EF0D-3382-9AFA-3DAF-ECF2C85564C2}"/>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778AC0E2-FC49-3F46-2092-58410C7C9744}"/>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20429249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E954C1-2F2E-0179-70C8-B46E94749A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8CE8FF-E019-0876-94E8-3E44620E0FA2}"/>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2F8FB1E2-F6FA-ACDB-7EAF-143DBB2ECA89}"/>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Big Data Analytics Tools</a:t>
            </a:r>
            <a:endParaRPr lang="en-IN" sz="2000" b="1" i="0" dirty="0">
              <a:effectLst/>
              <a:latin typeface="Times New Roman" panose="02020603050405020304" pitchFamily="18" charset="0"/>
              <a:cs typeface="Times New Roman" panose="02020603050405020304" pitchFamily="18" charset="0"/>
            </a:endParaRPr>
          </a:p>
          <a:p>
            <a:pPr lvl="1" algn="just"/>
            <a:r>
              <a:rPr lang="en-US" sz="2000" i="0" dirty="0">
                <a:effectLst/>
                <a:latin typeface="Times New Roman" panose="02020603050405020304" pitchFamily="18" charset="0"/>
                <a:cs typeface="Times New Roman" panose="02020603050405020304" pitchFamily="18" charset="0"/>
              </a:rPr>
              <a:t>Hadoop: An open-source framework that stores and processes big data sets. Hadoop is able to handle and analyze structured and unstructured data. </a:t>
            </a:r>
          </a:p>
          <a:p>
            <a:pPr lvl="1" algn="just"/>
            <a:r>
              <a:rPr lang="en-US" sz="2000" i="0" dirty="0">
                <a:effectLst/>
                <a:latin typeface="Times New Roman" panose="02020603050405020304" pitchFamily="18" charset="0"/>
                <a:cs typeface="Times New Roman" panose="02020603050405020304" pitchFamily="18" charset="0"/>
              </a:rPr>
              <a:t>Spark: An open-source cluster computing framework used for real-time processing and analyzing data.</a:t>
            </a:r>
          </a:p>
          <a:p>
            <a:pPr lvl="1" algn="just"/>
            <a:r>
              <a:rPr lang="en-US" sz="2000" i="0" dirty="0">
                <a:effectLst/>
                <a:latin typeface="Times New Roman" panose="02020603050405020304" pitchFamily="18" charset="0"/>
                <a:cs typeface="Times New Roman" panose="02020603050405020304" pitchFamily="18" charset="0"/>
              </a:rPr>
              <a:t>Data integration software: Programs that allow big data to be streamlined across different platforms, such as MongoDB, Apache, Hadoop, and Amazon EMR.</a:t>
            </a:r>
          </a:p>
          <a:p>
            <a:pPr lvl="1" algn="just"/>
            <a:r>
              <a:rPr lang="en-US" sz="2000" i="0" dirty="0">
                <a:effectLst/>
                <a:latin typeface="Times New Roman" panose="02020603050405020304" pitchFamily="18" charset="0"/>
                <a:cs typeface="Times New Roman" panose="02020603050405020304" pitchFamily="18" charset="0"/>
              </a:rPr>
              <a:t>Stream analytics tools: Systems that filter, aggregate, and analyze data that might be stored in different platforms and formats, such as Kafka.</a:t>
            </a:r>
          </a:p>
          <a:p>
            <a:pPr lvl="1" algn="just"/>
            <a:r>
              <a:rPr lang="en-US" sz="2000" i="0" dirty="0">
                <a:effectLst/>
                <a:latin typeface="Times New Roman" panose="02020603050405020304" pitchFamily="18" charset="0"/>
                <a:cs typeface="Times New Roman" panose="02020603050405020304" pitchFamily="18" charset="0"/>
              </a:rPr>
              <a:t>Distributed storage: Databases that can split data across multiple servers and have the capability to identify lost or corrupt data, such as Cassandra.</a:t>
            </a:r>
            <a:endParaRPr lang="en-US" i="0" dirty="0">
              <a:effectLst/>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09B4DA8F-3893-C570-A669-E5251D3E311E}"/>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1D57C470-A217-755F-9A77-05A70F2959D5}"/>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9C830D42-5CCC-18B3-C164-594CD1B33901}"/>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319227C3-3CBB-ABD3-921A-95BF605A0DCB}"/>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64A3B88B-895C-2170-70FD-3FA154CB1FF6}"/>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E856D17D-AECD-2CA0-90C3-AA93F608D88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04DA57EE-7F16-131B-4E54-6D114D345733}"/>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0586876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8EBE7B-6B6E-6C1F-67F3-9F7D8BEC56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8F4928-C057-D551-F491-BC365FE2D11D}"/>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BF51F736-3A79-0C0C-7F73-8C7132FCB960}"/>
              </a:ext>
            </a:extLst>
          </p:cNvPr>
          <p:cNvSpPr>
            <a:spLocks noGrp="1"/>
          </p:cNvSpPr>
          <p:nvPr>
            <p:ph idx="1"/>
          </p:nvPr>
        </p:nvSpPr>
        <p:spPr>
          <a:xfrm>
            <a:off x="1776000" y="1825624"/>
            <a:ext cx="9577800" cy="5032373"/>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Big Data Analytics Tools</a:t>
            </a:r>
            <a:endParaRPr lang="en-IN" sz="2000" b="1" i="0" dirty="0">
              <a:effectLst/>
              <a:latin typeface="Times New Roman" panose="02020603050405020304" pitchFamily="18" charset="0"/>
              <a:cs typeface="Times New Roman" panose="02020603050405020304" pitchFamily="18" charset="0"/>
            </a:endParaRPr>
          </a:p>
          <a:p>
            <a:pPr lvl="1" algn="just"/>
            <a:r>
              <a:rPr lang="en-US" sz="2000" i="0" dirty="0">
                <a:effectLst/>
                <a:latin typeface="Times New Roman" panose="02020603050405020304" pitchFamily="18" charset="0"/>
                <a:cs typeface="Times New Roman" panose="02020603050405020304" pitchFamily="18" charset="0"/>
              </a:rPr>
              <a:t>Predictive analytics hardware and software: Systems that process large amounts of complex data, using machine learning algorithms to predict future outcomes, such as fraud detection, marketing, and risk assessments.</a:t>
            </a:r>
          </a:p>
          <a:p>
            <a:pPr lvl="1" algn="just"/>
            <a:r>
              <a:rPr lang="en-US" sz="2000" i="0" dirty="0">
                <a:effectLst/>
                <a:latin typeface="Times New Roman" panose="02020603050405020304" pitchFamily="18" charset="0"/>
                <a:cs typeface="Times New Roman" panose="02020603050405020304" pitchFamily="18" charset="0"/>
              </a:rPr>
              <a:t>Data mining tools: Programs that allow users to search within structured and unstructured big data.</a:t>
            </a:r>
          </a:p>
          <a:p>
            <a:pPr lvl="1" algn="just"/>
            <a:r>
              <a:rPr lang="en-US" sz="2000" i="0" dirty="0">
                <a:effectLst/>
                <a:latin typeface="Times New Roman" panose="02020603050405020304" pitchFamily="18" charset="0"/>
                <a:cs typeface="Times New Roman" panose="02020603050405020304" pitchFamily="18" charset="0"/>
              </a:rPr>
              <a:t>NoSQL databases: Non-relational data management systems ideal for dealing with raw and unstructured data.</a:t>
            </a:r>
          </a:p>
          <a:p>
            <a:pPr lvl="1" algn="just"/>
            <a:r>
              <a:rPr lang="en-US" sz="2000" i="0" dirty="0">
                <a:effectLst/>
                <a:latin typeface="Times New Roman" panose="02020603050405020304" pitchFamily="18" charset="0"/>
                <a:cs typeface="Times New Roman" panose="02020603050405020304" pitchFamily="18" charset="0"/>
              </a:rPr>
              <a:t>Data warehouses: Storage for large amounts of data collected from many different sources, typically using predefined schemas.</a:t>
            </a:r>
            <a:endParaRPr lang="en-US" i="0" dirty="0">
              <a:effectLst/>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97FA1922-79A4-7764-FF30-B46C1ABEEE37}"/>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B9C9372A-371D-C0A8-7AAC-8887415A7223}"/>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8E1D4BFE-9B90-8E68-8E41-A0CEB0C3D373}"/>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CE191F2B-6BB1-FDB1-FE33-CFA98ED2E817}"/>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41F5F408-7DB3-9BB8-ED8A-B8897658AE3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8534262F-BA57-F82B-CC3B-98EFAAD0C7E6}"/>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BFF63366-34E4-AC8D-C2F2-5DF4E7741F0E}"/>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4236597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3CDE88-1945-38EB-A803-5321AC4393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D4E798-587E-CB67-2F88-511F4B948213}"/>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721A888A-DE46-6BBD-0E68-9863172099FB}"/>
              </a:ext>
            </a:extLst>
          </p:cNvPr>
          <p:cNvSpPr>
            <a:spLocks noGrp="1"/>
          </p:cNvSpPr>
          <p:nvPr>
            <p:ph idx="1"/>
          </p:nvPr>
        </p:nvSpPr>
        <p:spPr>
          <a:xfrm>
            <a:off x="1776000" y="1629000"/>
            <a:ext cx="9577800" cy="5228997"/>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Big Data Industry Applications</a:t>
            </a:r>
            <a:endParaRPr lang="en-IN" sz="2000" b="1" i="0" dirty="0">
              <a:effectLst/>
              <a:latin typeface="Times New Roman" panose="02020603050405020304" pitchFamily="18" charset="0"/>
              <a:cs typeface="Times New Roman" panose="02020603050405020304" pitchFamily="18" charset="0"/>
            </a:endParaRPr>
          </a:p>
          <a:p>
            <a:pPr lvl="1" algn="just"/>
            <a:r>
              <a:rPr lang="en-US" sz="2000" i="0" dirty="0">
                <a:effectLst/>
                <a:latin typeface="Times New Roman" panose="02020603050405020304" pitchFamily="18" charset="0"/>
                <a:cs typeface="Times New Roman" panose="02020603050405020304" pitchFamily="18" charset="0"/>
              </a:rPr>
              <a:t>Ecommerce - Predicting customer trends and optimizing prices are a few of the ways e-commerce uses Big Data analytics</a:t>
            </a:r>
          </a:p>
          <a:p>
            <a:pPr lvl="1" algn="just"/>
            <a:r>
              <a:rPr lang="en-US" sz="2000" i="0" dirty="0">
                <a:effectLst/>
                <a:latin typeface="Times New Roman" panose="02020603050405020304" pitchFamily="18" charset="0"/>
                <a:cs typeface="Times New Roman" panose="02020603050405020304" pitchFamily="18" charset="0"/>
              </a:rPr>
              <a:t>Marketing - Big Data analytics helps to drive high ROI marketing campaigns, which result in improved sales</a:t>
            </a:r>
          </a:p>
          <a:p>
            <a:pPr lvl="1" algn="just"/>
            <a:r>
              <a:rPr lang="en-US" sz="2000" i="0" dirty="0">
                <a:effectLst/>
                <a:latin typeface="Times New Roman" panose="02020603050405020304" pitchFamily="18" charset="0"/>
                <a:cs typeface="Times New Roman" panose="02020603050405020304" pitchFamily="18" charset="0"/>
              </a:rPr>
              <a:t>Education - Used to develop new and improve existing courses based on market requirements</a:t>
            </a:r>
          </a:p>
          <a:p>
            <a:pPr lvl="1" algn="just"/>
            <a:r>
              <a:rPr lang="en-US" sz="2000" i="0" dirty="0">
                <a:effectLst/>
                <a:latin typeface="Times New Roman" panose="02020603050405020304" pitchFamily="18" charset="0"/>
                <a:cs typeface="Times New Roman" panose="02020603050405020304" pitchFamily="18" charset="0"/>
              </a:rPr>
              <a:t>Healthcare - With the help of a patient’s medical history, Big Data analytics is used to predict how likely they are to have health issues</a:t>
            </a:r>
          </a:p>
          <a:p>
            <a:pPr lvl="1" algn="just"/>
            <a:r>
              <a:rPr lang="en-US" sz="2000" i="0" dirty="0">
                <a:effectLst/>
                <a:latin typeface="Times New Roman" panose="02020603050405020304" pitchFamily="18" charset="0"/>
                <a:cs typeface="Times New Roman" panose="02020603050405020304" pitchFamily="18" charset="0"/>
              </a:rPr>
              <a:t>Media and entertainment - Used to understand the demand of shows, movies, songs, and more to deliver a personalized recommendation list to its users</a:t>
            </a:r>
          </a:p>
          <a:p>
            <a:pPr lvl="1" algn="just"/>
            <a:r>
              <a:rPr lang="en-US" sz="2000" i="0" dirty="0">
                <a:effectLst/>
                <a:latin typeface="Times New Roman" panose="02020603050405020304" pitchFamily="18" charset="0"/>
                <a:cs typeface="Times New Roman" panose="02020603050405020304" pitchFamily="18" charset="0"/>
              </a:rPr>
              <a:t>Banking - Customer income and spending patterns help to predict the likelihood of choosing various banking offers, like loans and credit cards</a:t>
            </a:r>
          </a:p>
          <a:p>
            <a:pPr lvl="1" algn="just"/>
            <a:r>
              <a:rPr lang="en-US" sz="2000" i="0" dirty="0">
                <a:effectLst/>
                <a:latin typeface="Times New Roman" panose="02020603050405020304" pitchFamily="18" charset="0"/>
                <a:cs typeface="Times New Roman" panose="02020603050405020304" pitchFamily="18" charset="0"/>
              </a:rPr>
              <a:t>Telecommunications - Used to forecast network capacity and improve customer experience</a:t>
            </a:r>
          </a:p>
          <a:p>
            <a:pPr lvl="1" algn="just"/>
            <a:r>
              <a:rPr lang="en-US" sz="2000" i="0" dirty="0">
                <a:effectLst/>
                <a:latin typeface="Times New Roman" panose="02020603050405020304" pitchFamily="18" charset="0"/>
                <a:cs typeface="Times New Roman" panose="02020603050405020304" pitchFamily="18" charset="0"/>
              </a:rPr>
              <a:t>Government - Big Data analytics helps governments in law enforcement, among other things</a:t>
            </a:r>
            <a:endParaRPr lang="en-US" i="0" dirty="0">
              <a:effectLst/>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17445E02-7E6A-E1DE-DFE4-029415DBFCD7}"/>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D750CB00-CF5C-8D50-E3FE-C2ED8BE88391}"/>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494BF9A3-A663-7092-566C-BDA54853515F}"/>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22B864BF-1E44-D258-8237-09EB38A8662E}"/>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6B5A7539-0720-31C3-4EC4-BD55D9C64C8B}"/>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0C4438AA-35C6-5D8A-7152-C1177821E423}"/>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BCC5F9B7-D685-17F4-AC97-CF159D8BD266}"/>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7081940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FB9042-2FC0-7A3F-CEEB-DE348F3BDA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53FA48-1E9C-13DF-3AA1-DA8CC77AFA37}"/>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CA569684-BBDD-F683-17FC-4FA7C8FFD7F4}"/>
              </a:ext>
            </a:extLst>
          </p:cNvPr>
          <p:cNvSpPr>
            <a:spLocks noGrp="1"/>
          </p:cNvSpPr>
          <p:nvPr>
            <p:ph idx="1"/>
          </p:nvPr>
        </p:nvSpPr>
        <p:spPr>
          <a:xfrm>
            <a:off x="1776000" y="1629000"/>
            <a:ext cx="9577800" cy="5228997"/>
          </a:xfrm>
        </p:spPr>
        <p:txBody>
          <a:bodyPr>
            <a:noAutofit/>
          </a:bodyPr>
          <a:lstStyle/>
          <a:p>
            <a:pPr algn="just"/>
            <a:r>
              <a:rPr lang="en-US" sz="2400" b="1" i="0" dirty="0">
                <a:effectLst/>
                <a:latin typeface="Times New Roman" panose="02020603050405020304" pitchFamily="18" charset="0"/>
                <a:cs typeface="Times New Roman" panose="02020603050405020304" pitchFamily="18" charset="0"/>
              </a:rPr>
              <a:t>Next:</a:t>
            </a:r>
            <a:endParaRPr lang="en-IN" sz="2000" b="1" i="0" dirty="0">
              <a:effectLst/>
              <a:latin typeface="Times New Roman" panose="02020603050405020304" pitchFamily="18" charset="0"/>
              <a:cs typeface="Times New Roman" panose="02020603050405020304" pitchFamily="18" charset="0"/>
            </a:endParaRPr>
          </a:p>
          <a:p>
            <a:pPr lvl="1" algn="just"/>
            <a:r>
              <a:rPr lang="en-US" sz="2000" i="0" dirty="0">
                <a:effectLst/>
                <a:latin typeface="Times New Roman" panose="02020603050405020304" pitchFamily="18" charset="0"/>
                <a:cs typeface="Times New Roman" panose="02020603050405020304" pitchFamily="18" charset="0"/>
              </a:rPr>
              <a:t>Classification of data, Characteristics, Evolution and definition of Big data, What is Big data, Why Big data</a:t>
            </a:r>
            <a:endParaRPr lang="en-US" i="0" dirty="0">
              <a:effectLst/>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DD2B56C2-5E24-1EC4-6EF5-CA4863543417}"/>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B511E8D1-8404-66B5-722C-BD3C87302047}"/>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87D210B7-C049-2545-9287-F891889311FE}"/>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B25BA6AD-DA82-0A02-EF04-143FEFAAF9D6}"/>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A188EF21-EC04-FCEC-DE71-5FE01A7A6C6E}"/>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6DA4E1CF-26BE-4136-6D1E-36ED4856D58A}"/>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7EE566A4-C2F8-0C0C-9FEF-76B9DAAA9435}"/>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002521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p:cNvSpPr/>
          <p:nvPr/>
        </p:nvSpPr>
        <p:spPr>
          <a:xfrm flipH="1">
            <a:off x="-24000" y="-2"/>
            <a:ext cx="2469463"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pSp>
        <p:nvGrpSpPr>
          <p:cNvPr id="2" name="Group 1"/>
          <p:cNvGrpSpPr/>
          <p:nvPr/>
        </p:nvGrpSpPr>
        <p:grpSpPr>
          <a:xfrm>
            <a:off x="122050" y="1474470"/>
            <a:ext cx="2209165" cy="3067050"/>
            <a:chOff x="230" y="2322"/>
            <a:chExt cx="3479" cy="4830"/>
          </a:xfrm>
        </p:grpSpPr>
        <p:sp>
          <p:nvSpPr>
            <p:cNvPr id="5" name="Rectangle"/>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6" name="Rectangle"/>
            <p:cNvSpPr/>
            <p:nvPr/>
          </p:nvSpPr>
          <p:spPr>
            <a:xfrm flipH="1">
              <a:off x="230" y="262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0" name="TextBox 9"/>
          <p:cNvSpPr txBox="1"/>
          <p:nvPr/>
        </p:nvSpPr>
        <p:spPr>
          <a:xfrm>
            <a:off x="336000" y="3643668"/>
            <a:ext cx="1800000" cy="369332"/>
          </a:xfrm>
          <a:prstGeom prst="rect">
            <a:avLst/>
          </a:prstGeom>
          <a:noFill/>
        </p:spPr>
        <p:txBody>
          <a:bodyPr wrap="square" rtlCol="0">
            <a:spAutoFit/>
          </a:bodyPr>
          <a:lstStyle/>
          <a:p>
            <a:r>
              <a:rPr lang="en-US" dirty="0"/>
              <a:t>    </a:t>
            </a:r>
            <a:r>
              <a:rPr lang="en-US" dirty="0">
                <a:solidFill>
                  <a:schemeClr val="bg1"/>
                </a:solidFill>
              </a:rPr>
              <a:t>Dept of AIML</a:t>
            </a:r>
          </a:p>
        </p:txBody>
      </p:sp>
      <p:sp>
        <p:nvSpPr>
          <p:cNvPr id="3" name="TextBox 2">
            <a:extLst>
              <a:ext uri="{FF2B5EF4-FFF2-40B4-BE49-F238E27FC236}">
                <a16:creationId xmlns:a16="http://schemas.microsoft.com/office/drawing/2014/main" id="{008D429B-9D9B-4862-86B0-1E8F0B471D49}"/>
              </a:ext>
            </a:extLst>
          </p:cNvPr>
          <p:cNvSpPr txBox="1"/>
          <p:nvPr/>
        </p:nvSpPr>
        <p:spPr>
          <a:xfrm>
            <a:off x="5016000" y="2905035"/>
            <a:ext cx="5446619" cy="1938992"/>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Lecture Zero: </a:t>
            </a:r>
          </a:p>
          <a:p>
            <a:r>
              <a:rPr lang="en-IN" sz="4000" i="0" u="none" strike="noStrike" baseline="0" dirty="0">
                <a:latin typeface="Times New Roman" panose="02020603050405020304" pitchFamily="18" charset="0"/>
                <a:cs typeface="Times New Roman" panose="02020603050405020304" pitchFamily="18" charset="0"/>
              </a:rPr>
              <a:t>BIG DATA ANALYTICS</a:t>
            </a:r>
          </a:p>
          <a:p>
            <a:r>
              <a:rPr lang="en-IN" sz="4000" i="0" u="none" strike="noStrike" baseline="0" dirty="0">
                <a:latin typeface="Times New Roman" panose="02020603050405020304" pitchFamily="18" charset="0"/>
                <a:cs typeface="Times New Roman" panose="02020603050405020304" pitchFamily="18" charset="0"/>
              </a:rPr>
              <a:t>BAD601</a:t>
            </a:r>
            <a:endParaRPr lang="en-IN"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7906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b="1" i="0" u="none" strike="noStrike" baseline="0" dirty="0">
                <a:latin typeface="Times New Roman" panose="02020603050405020304" pitchFamily="18" charset="0"/>
                <a:cs typeface="Times New Roman" panose="02020603050405020304" pitchFamily="18" charset="0"/>
              </a:rPr>
              <a:t>BIG DATA ANALYTICS</a:t>
            </a:r>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5"/>
            <a:ext cx="9577800" cy="4351338"/>
          </a:xfrm>
        </p:spPr>
        <p:txBody>
          <a:bodyPr>
            <a:normAutofit/>
          </a:bodyPr>
          <a:lstStyle/>
          <a:p>
            <a:r>
              <a:rPr lang="en-IN" sz="2400" b="1" i="0" u="none" strike="noStrike" baseline="0" dirty="0">
                <a:latin typeface="Times New Roman" panose="02020603050405020304" pitchFamily="18" charset="0"/>
                <a:cs typeface="Times New Roman" panose="02020603050405020304" pitchFamily="18" charset="0"/>
              </a:rPr>
              <a:t>Course Code </a:t>
            </a:r>
            <a:r>
              <a:rPr lang="en-IN" sz="2400" i="0" u="none" strike="noStrike" baseline="0" dirty="0">
                <a:latin typeface="Times New Roman" panose="02020603050405020304" pitchFamily="18" charset="0"/>
                <a:cs typeface="Times New Roman" panose="02020603050405020304" pitchFamily="18" charset="0"/>
              </a:rPr>
              <a:t>BAD601</a:t>
            </a:r>
          </a:p>
          <a:p>
            <a:r>
              <a:rPr lang="en-US" sz="2400" b="1" i="0" u="none" strike="noStrike" baseline="0" dirty="0">
                <a:latin typeface="Times New Roman" panose="02020603050405020304" pitchFamily="18" charset="0"/>
                <a:cs typeface="Times New Roman" panose="02020603050405020304" pitchFamily="18" charset="0"/>
              </a:rPr>
              <a:t>Teaching Hours/Week (L: T:P: S)</a:t>
            </a:r>
            <a:r>
              <a:rPr lang="en-US" sz="2400" b="1"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3</a:t>
            </a:r>
            <a:r>
              <a:rPr lang="en-US" sz="2400" b="1" i="0" u="none" strike="noStrike" baseline="0" dirty="0">
                <a:latin typeface="Times New Roman" panose="02020603050405020304" pitchFamily="18" charset="0"/>
                <a:cs typeface="Times New Roman" panose="02020603050405020304" pitchFamily="18" charset="0"/>
              </a:rPr>
              <a:t> </a:t>
            </a:r>
            <a:r>
              <a:rPr lang="en-US" sz="2400" i="0" u="none" strike="noStrike" baseline="0" dirty="0">
                <a:latin typeface="Times New Roman" panose="02020603050405020304" pitchFamily="18" charset="0"/>
                <a:cs typeface="Times New Roman" panose="02020603050405020304" pitchFamily="18" charset="0"/>
              </a:rPr>
              <a:t>:1:2:0</a:t>
            </a:r>
          </a:p>
          <a:p>
            <a:r>
              <a:rPr lang="en-US" sz="2400" b="1" i="0" u="none" strike="noStrike" baseline="0" dirty="0">
                <a:latin typeface="Times New Roman" panose="02020603050405020304" pitchFamily="18" charset="0"/>
                <a:cs typeface="Times New Roman" panose="02020603050405020304" pitchFamily="18" charset="0"/>
              </a:rPr>
              <a:t>Total Hours of Pedagogy </a:t>
            </a:r>
            <a:r>
              <a:rPr lang="en-US" sz="2400" i="0" u="none" strike="noStrike" baseline="0" dirty="0">
                <a:latin typeface="Times New Roman" panose="02020603050405020304" pitchFamily="18" charset="0"/>
                <a:cs typeface="Times New Roman" panose="02020603050405020304" pitchFamily="18" charset="0"/>
              </a:rPr>
              <a:t>40 Hours Theory + 10 Hours Practical</a:t>
            </a:r>
            <a:endParaRPr lang="en-US" sz="2400" dirty="0">
              <a:latin typeface="Times New Roman" panose="02020603050405020304" pitchFamily="18" charset="0"/>
              <a:cs typeface="Times New Roman" panose="02020603050405020304" pitchFamily="18" charset="0"/>
            </a:endParaRPr>
          </a:p>
          <a:p>
            <a:r>
              <a:rPr lang="en-IN" sz="2400" b="1" i="0" u="none" strike="noStrike" baseline="0" dirty="0">
                <a:latin typeface="Times New Roman" panose="02020603050405020304" pitchFamily="18" charset="0"/>
                <a:cs typeface="Times New Roman" panose="02020603050405020304" pitchFamily="18" charset="0"/>
              </a:rPr>
              <a:t>Credits </a:t>
            </a:r>
            <a:r>
              <a:rPr lang="en-IN" sz="2400" i="0" u="none" strike="noStrike" baseline="0" dirty="0">
                <a:latin typeface="Times New Roman" panose="02020603050405020304" pitchFamily="18" charset="0"/>
                <a:cs typeface="Times New Roman" panose="02020603050405020304" pitchFamily="18" charset="0"/>
              </a:rPr>
              <a:t>04</a:t>
            </a:r>
            <a:endParaRPr lang="en-IN" sz="240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126010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b="1" i="0" u="none" strike="noStrike" baseline="0" dirty="0">
                <a:latin typeface="Times New Roman" panose="02020603050405020304" pitchFamily="18" charset="0"/>
                <a:cs typeface="Times New Roman" panose="02020603050405020304" pitchFamily="18" charset="0"/>
              </a:rPr>
              <a:t>BIG DATA ANALYTICS</a:t>
            </a:r>
            <a:br>
              <a:rPr lang="en-IN" sz="4400" b="1" i="0" u="none" strike="noStrike" baseline="0" dirty="0">
                <a:latin typeface="Times New Roman" panose="02020603050405020304" pitchFamily="18" charset="0"/>
                <a:cs typeface="Times New Roman" panose="02020603050405020304" pitchFamily="18" charset="0"/>
              </a:rPr>
            </a:br>
            <a:endParaRPr lang="en-IN" b="1"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269000"/>
            <a:ext cx="9577800" cy="5223875"/>
          </a:xfrm>
        </p:spPr>
        <p:txBody>
          <a:bodyPr>
            <a:noAutofit/>
          </a:bodyPr>
          <a:lstStyle/>
          <a:p>
            <a:pPr algn="just"/>
            <a:r>
              <a:rPr lang="en-IN" sz="2400" b="1" i="0" u="none" strike="noStrike" baseline="0" dirty="0">
                <a:latin typeface="Times New Roman" panose="02020603050405020304" pitchFamily="18" charset="0"/>
                <a:cs typeface="Times New Roman" panose="02020603050405020304" pitchFamily="18" charset="0"/>
              </a:rPr>
              <a:t>Course Learning objectives:</a:t>
            </a:r>
          </a:p>
          <a:p>
            <a:pPr lvl="1" algn="just"/>
            <a:r>
              <a:rPr lang="en-US" b="0" i="0" u="none" strike="noStrike" baseline="0" dirty="0">
                <a:latin typeface="Times New Roman" panose="02020603050405020304" pitchFamily="18" charset="0"/>
                <a:cs typeface="Times New Roman" panose="02020603050405020304" pitchFamily="18" charset="0"/>
              </a:rPr>
              <a:t>After the completion of the course, Students will be able to:</a:t>
            </a:r>
          </a:p>
          <a:p>
            <a:pPr lvl="2" algn="just"/>
            <a:r>
              <a:rPr lang="en-US" sz="2400" b="0" i="0" u="none" strike="noStrike" baseline="0" dirty="0">
                <a:latin typeface="Times New Roman" panose="02020603050405020304" pitchFamily="18" charset="0"/>
                <a:cs typeface="Times New Roman" panose="02020603050405020304" pitchFamily="18" charset="0"/>
              </a:rPr>
              <a:t>CO1: Identify the characteristics, evolution, and significance of Big Data and differentiate between traditional business intelligence and Big Data technologies.</a:t>
            </a:r>
          </a:p>
          <a:p>
            <a:pPr lvl="2" algn="just"/>
            <a:r>
              <a:rPr lang="en-US" sz="2400" b="0" i="0" u="none" strike="noStrike" baseline="0" dirty="0">
                <a:latin typeface="Times New Roman" panose="02020603050405020304" pitchFamily="18" charset="0"/>
                <a:cs typeface="Times New Roman" panose="02020603050405020304" pitchFamily="18" charset="0"/>
              </a:rPr>
              <a:t>CO2: Develop programs using the Hadoop framework, including HDFS, YARN, and MapReduce, for large-scale data processing.</a:t>
            </a:r>
          </a:p>
          <a:p>
            <a:pPr lvl="2" algn="just"/>
            <a:r>
              <a:rPr lang="en-US" sz="2400" b="0" i="0" u="none" strike="noStrike" baseline="0" dirty="0">
                <a:latin typeface="Times New Roman" panose="02020603050405020304" pitchFamily="18" charset="0"/>
                <a:cs typeface="Times New Roman" panose="02020603050405020304" pitchFamily="18" charset="0"/>
              </a:rPr>
              <a:t>CO3: Make use of Hadoop clusters to deploy MapReduce jobs and utilize PIG, HIVE, and Spark for data processing and transformation.</a:t>
            </a:r>
          </a:p>
          <a:p>
            <a:pPr lvl="2" algn="just"/>
            <a:r>
              <a:rPr lang="en-US" sz="2400" b="0" i="0" u="none" strike="noStrike" baseline="0" dirty="0">
                <a:latin typeface="Times New Roman" panose="02020603050405020304" pitchFamily="18" charset="0"/>
                <a:cs typeface="Times New Roman" panose="02020603050405020304" pitchFamily="18" charset="0"/>
              </a:rPr>
              <a:t>CO4: Analyze datasets to extract meaningful insights using MongoDB, Hive, Pig, and Spark.</a:t>
            </a:r>
          </a:p>
          <a:p>
            <a:pPr lvl="2" algn="just"/>
            <a:r>
              <a:rPr lang="en-US" sz="2400" b="0" i="0" u="none" strike="noStrike" baseline="0" dirty="0">
                <a:latin typeface="Times New Roman" panose="02020603050405020304" pitchFamily="18" charset="0"/>
                <a:cs typeface="Times New Roman" panose="02020603050405020304" pitchFamily="18" charset="0"/>
              </a:rPr>
              <a:t>CO5: Demonstrate the application of Text Analytics, Web Content Analytics, and Link Analytics for deriving insights from structured and unstructured data.</a:t>
            </a:r>
          </a:p>
          <a:p>
            <a:pPr marL="457200" lvl="1" indent="0" algn="just">
              <a:buNone/>
            </a:pPr>
            <a:endParaRPr lang="en-IN"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723249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b="1" i="0" u="none" strike="noStrike" baseline="0" dirty="0">
                <a:latin typeface="Times New Roman" panose="02020603050405020304" pitchFamily="18" charset="0"/>
                <a:cs typeface="Times New Roman" panose="02020603050405020304" pitchFamily="18" charset="0"/>
              </a:rPr>
              <a:t>BIG DATA ANALYTICS</a:t>
            </a:r>
            <a:br>
              <a:rPr lang="en-IN" sz="4400" b="1" i="0" u="none" strike="noStrike" baseline="0" dirty="0">
                <a:latin typeface="Times New Roman" panose="02020603050405020304" pitchFamily="18" charset="0"/>
                <a:cs typeface="Times New Roman" panose="02020603050405020304" pitchFamily="18" charset="0"/>
              </a:rPr>
            </a:br>
            <a:endParaRPr lang="en-IN" b="1"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5"/>
            <a:ext cx="9577800" cy="4351338"/>
          </a:xfrm>
        </p:spPr>
        <p:txBody>
          <a:bodyPr>
            <a:normAutofit/>
          </a:bodyPr>
          <a:lstStyle/>
          <a:p>
            <a:pPr algn="l"/>
            <a:r>
              <a:rPr lang="en-IN" sz="2400" b="1" i="0" u="none" strike="noStrike" baseline="0" dirty="0">
                <a:latin typeface="Times New Roman" panose="02020603050405020304" pitchFamily="18" charset="0"/>
                <a:cs typeface="Times New Roman" panose="02020603050405020304" pitchFamily="18" charset="0"/>
              </a:rPr>
              <a:t>Teaching Aid:</a:t>
            </a: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graphicFrame>
        <p:nvGraphicFramePr>
          <p:cNvPr id="9" name="Table 8">
            <a:extLst>
              <a:ext uri="{FF2B5EF4-FFF2-40B4-BE49-F238E27FC236}">
                <a16:creationId xmlns:a16="http://schemas.microsoft.com/office/drawing/2014/main" id="{CDA76816-3084-E14F-496B-BF7492012D52}"/>
              </a:ext>
            </a:extLst>
          </p:cNvPr>
          <p:cNvGraphicFramePr>
            <a:graphicFrameLocks noGrp="1"/>
          </p:cNvGraphicFramePr>
          <p:nvPr>
            <p:extLst>
              <p:ext uri="{D42A27DB-BD31-4B8C-83A1-F6EECF244321}">
                <p14:modId xmlns:p14="http://schemas.microsoft.com/office/powerpoint/2010/main" val="2175830758"/>
              </p:ext>
            </p:extLst>
          </p:nvPr>
        </p:nvGraphicFramePr>
        <p:xfrm>
          <a:off x="2189606" y="2349818"/>
          <a:ext cx="6066394" cy="3291840"/>
        </p:xfrm>
        <a:graphic>
          <a:graphicData uri="http://schemas.openxmlformats.org/drawingml/2006/table">
            <a:tbl>
              <a:tblPr/>
              <a:tblGrid>
                <a:gridCol w="6066394">
                  <a:extLst>
                    <a:ext uri="{9D8B030D-6E8A-4147-A177-3AD203B41FA5}">
                      <a16:colId xmlns:a16="http://schemas.microsoft.com/office/drawing/2014/main" val="410192591"/>
                    </a:ext>
                  </a:extLst>
                </a:gridCol>
              </a:tblGrid>
              <a:tr h="0">
                <a:tc>
                  <a:txBody>
                    <a:bodyPr/>
                    <a:lstStyle/>
                    <a:p>
                      <a:pPr rtl="0" fontAlgn="ctr"/>
                      <a:r>
                        <a:rPr lang="en-IN" sz="2400" b="0">
                          <a:effectLst/>
                          <a:latin typeface="Times New Roman" panose="02020603050405020304" pitchFamily="18" charset="0"/>
                        </a:rPr>
                        <a:t>Chalk + Talk</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1890647065"/>
                  </a:ext>
                </a:extLst>
              </a:tr>
              <a:tr h="144780">
                <a:tc>
                  <a:txBody>
                    <a:bodyPr/>
                    <a:lstStyle/>
                    <a:p>
                      <a:pPr rtl="0" fontAlgn="ctr"/>
                      <a:r>
                        <a:rPr lang="en-IN" sz="2400" b="0">
                          <a:effectLst/>
                          <a:latin typeface="Times New Roman" panose="02020603050405020304" pitchFamily="18" charset="0"/>
                        </a:rPr>
                        <a:t>PPT + Animations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3397373478"/>
                  </a:ext>
                </a:extLst>
              </a:tr>
              <a:tr h="144780">
                <a:tc>
                  <a:txBody>
                    <a:bodyPr/>
                    <a:lstStyle/>
                    <a:p>
                      <a:pPr rtl="0" fontAlgn="ctr"/>
                      <a:r>
                        <a:rPr lang="en-IN" sz="2400" b="0">
                          <a:effectLst/>
                          <a:latin typeface="Times New Roman" panose="02020603050405020304" pitchFamily="18" charset="0"/>
                        </a:rPr>
                        <a:t>Flipped Class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852006393"/>
                  </a:ext>
                </a:extLst>
              </a:tr>
              <a:tr h="144780">
                <a:tc>
                  <a:txBody>
                    <a:bodyPr/>
                    <a:lstStyle/>
                    <a:p>
                      <a:pPr rtl="0" fontAlgn="ctr"/>
                      <a:r>
                        <a:rPr lang="en-IN" sz="2400" b="0">
                          <a:effectLst/>
                          <a:latin typeface="Times New Roman" panose="02020603050405020304" pitchFamily="18" charset="0"/>
                        </a:rPr>
                        <a:t>Software + Simulator</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3123237539"/>
                  </a:ext>
                </a:extLst>
              </a:tr>
              <a:tr h="144780">
                <a:tc>
                  <a:txBody>
                    <a:bodyPr/>
                    <a:lstStyle/>
                    <a:p>
                      <a:pPr rtl="0" fontAlgn="ctr"/>
                      <a:r>
                        <a:rPr lang="en-IN" sz="2400" b="0">
                          <a:effectLst/>
                          <a:latin typeface="Times New Roman" panose="02020603050405020304" pitchFamily="18" charset="0"/>
                        </a:rPr>
                        <a:t>Video Tutorial</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860118223"/>
                  </a:ext>
                </a:extLst>
              </a:tr>
              <a:tr h="144780">
                <a:tc>
                  <a:txBody>
                    <a:bodyPr/>
                    <a:lstStyle/>
                    <a:p>
                      <a:pPr rtl="0" fontAlgn="ctr"/>
                      <a:r>
                        <a:rPr lang="en-US" sz="2400" b="0" dirty="0">
                          <a:effectLst/>
                          <a:latin typeface="Times New Roman" panose="02020603050405020304" pitchFamily="18" charset="0"/>
                        </a:rPr>
                        <a:t>Group Discussion/Role Play/ Group Activities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73208165"/>
                  </a:ext>
                </a:extLst>
              </a:tr>
              <a:tr h="144780">
                <a:tc>
                  <a:txBody>
                    <a:bodyPr/>
                    <a:lstStyle/>
                    <a:p>
                      <a:pPr rtl="0" fontAlgn="ctr"/>
                      <a:r>
                        <a:rPr lang="en-IN" sz="2400" b="0">
                          <a:effectLst/>
                          <a:latin typeface="Times New Roman" panose="02020603050405020304" pitchFamily="18" charset="0"/>
                        </a:rPr>
                        <a:t>Presentation by Students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22831796"/>
                  </a:ext>
                </a:extLst>
              </a:tr>
              <a:tr h="144780">
                <a:tc>
                  <a:txBody>
                    <a:bodyPr/>
                    <a:lstStyle/>
                    <a:p>
                      <a:pPr rtl="0" fontAlgn="ctr"/>
                      <a:r>
                        <a:rPr lang="en-IN" sz="2400" b="0">
                          <a:effectLst/>
                          <a:latin typeface="Times New Roman" panose="02020603050405020304" pitchFamily="18" charset="0"/>
                        </a:rPr>
                        <a:t>Interactive Quizzes/Polls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noFill/>
                  </a:tcPr>
                </a:tc>
                <a:extLst>
                  <a:ext uri="{0D108BD9-81ED-4DB2-BD59-A6C34878D82A}">
                    <a16:rowId xmlns:a16="http://schemas.microsoft.com/office/drawing/2014/main" val="3948462849"/>
                  </a:ext>
                </a:extLst>
              </a:tr>
              <a:tr h="144780">
                <a:tc>
                  <a:txBody>
                    <a:bodyPr/>
                    <a:lstStyle/>
                    <a:p>
                      <a:pPr rtl="0" fontAlgn="ctr"/>
                      <a:r>
                        <a:rPr lang="en-IN" sz="2400" b="0" dirty="0">
                          <a:effectLst/>
                          <a:latin typeface="Times New Roman" panose="02020603050405020304" pitchFamily="18" charset="0"/>
                        </a:rPr>
                        <a:t>Case Studies/Real-World Scenarios</a:t>
                      </a:r>
                    </a:p>
                  </a:txBody>
                  <a:tcPr marL="22860" marR="22860" marT="0" marB="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07442952"/>
                  </a:ext>
                </a:extLst>
              </a:tr>
            </a:tbl>
          </a:graphicData>
        </a:graphic>
      </p:graphicFrame>
    </p:spTree>
    <p:extLst>
      <p:ext uri="{BB962C8B-B14F-4D97-AF65-F5344CB8AC3E}">
        <p14:creationId xmlns:p14="http://schemas.microsoft.com/office/powerpoint/2010/main" val="19750118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b="1" i="0" u="none" strike="noStrike" baseline="0" dirty="0">
                <a:latin typeface="Times New Roman" panose="02020603050405020304" pitchFamily="18" charset="0"/>
                <a:cs typeface="Times New Roman" panose="02020603050405020304" pitchFamily="18" charset="0"/>
              </a:rPr>
              <a:t>BIG DATA ANALYTICS</a:t>
            </a:r>
            <a:br>
              <a:rPr lang="en-IN" sz="4400" b="1" i="0" u="none" strike="noStrike" baseline="0" dirty="0">
                <a:latin typeface="Times New Roman" panose="02020603050405020304" pitchFamily="18" charset="0"/>
                <a:cs typeface="Times New Roman" panose="02020603050405020304" pitchFamily="18" charset="0"/>
              </a:rPr>
            </a:br>
            <a:endParaRPr lang="en-IN" b="1"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3"/>
          </a:xfrm>
        </p:spPr>
        <p:txBody>
          <a:bodyPr>
            <a:noAutofit/>
          </a:bodyPr>
          <a:lstStyle/>
          <a:p>
            <a:pPr algn="just"/>
            <a:r>
              <a:rPr lang="en-IN" sz="2400" b="1" i="0" u="none" strike="noStrike" baseline="0" dirty="0">
                <a:latin typeface="Times New Roman" panose="02020603050405020304" pitchFamily="18" charset="0"/>
                <a:cs typeface="Times New Roman" panose="02020603050405020304" pitchFamily="18" charset="0"/>
              </a:rPr>
              <a:t>Syllabus(Theory):</a:t>
            </a:r>
          </a:p>
          <a:p>
            <a:pPr lvl="1" algn="just"/>
            <a:r>
              <a:rPr lang="en-US" b="1" i="0" u="none" strike="noStrike" baseline="0" dirty="0">
                <a:latin typeface="Times New Roman" panose="02020603050405020304" pitchFamily="18" charset="0"/>
                <a:cs typeface="Times New Roman" panose="02020603050405020304" pitchFamily="18" charset="0"/>
              </a:rPr>
              <a:t>Total of 5 modules are there.</a:t>
            </a:r>
            <a:endParaRPr lang="en-IN"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404837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49C92-6E02-7874-9830-4BBD22F693CA}"/>
              </a:ext>
            </a:extLst>
          </p:cNvPr>
          <p:cNvSpPr>
            <a:spLocks noGrp="1"/>
          </p:cNvSpPr>
          <p:nvPr>
            <p:ph type="title"/>
          </p:nvPr>
        </p:nvSpPr>
        <p:spPr>
          <a:xfrm>
            <a:off x="1776000" y="365125"/>
            <a:ext cx="9577800" cy="1325563"/>
          </a:xfrm>
        </p:spPr>
        <p:txBody>
          <a:bodyPr/>
          <a:lstStyle/>
          <a:p>
            <a:r>
              <a:rPr lang="en-IN" sz="4400" i="0" u="none" strike="noStrike" baseline="0" dirty="0">
                <a:latin typeface="Times New Roman" panose="02020603050405020304" pitchFamily="18" charset="0"/>
                <a:cs typeface="Times New Roman" panose="02020603050405020304" pitchFamily="18" charset="0"/>
              </a:rPr>
              <a:t>BIG DATA ANALYTICS</a:t>
            </a:r>
            <a:br>
              <a:rPr lang="en-IN" sz="4400" i="0" u="none" strike="noStrike" baseline="0" dirty="0">
                <a:latin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1A907D9-CB79-A9DE-8BC6-D363DC31F4C0}"/>
              </a:ext>
            </a:extLst>
          </p:cNvPr>
          <p:cNvSpPr>
            <a:spLocks noGrp="1"/>
          </p:cNvSpPr>
          <p:nvPr>
            <p:ph idx="1"/>
          </p:nvPr>
        </p:nvSpPr>
        <p:spPr>
          <a:xfrm>
            <a:off x="1776000" y="1825624"/>
            <a:ext cx="9577800" cy="5032373"/>
          </a:xfrm>
        </p:spPr>
        <p:txBody>
          <a:bodyPr>
            <a:noAutofit/>
          </a:bodyPr>
          <a:lstStyle/>
          <a:p>
            <a:pPr algn="just"/>
            <a:r>
              <a:rPr lang="en-IN" sz="2400" b="1" i="0" u="none" strike="noStrike" baseline="0" dirty="0">
                <a:latin typeface="Times New Roman" panose="02020603050405020304" pitchFamily="18" charset="0"/>
                <a:cs typeface="Times New Roman" panose="02020603050405020304" pitchFamily="18" charset="0"/>
              </a:rPr>
              <a:t>Syllabus(Practical):</a:t>
            </a:r>
            <a:endParaRPr lang="en-IN" sz="2400" b="1" dirty="0">
              <a:latin typeface="Times New Roman" panose="02020603050405020304" pitchFamily="18" charset="0"/>
              <a:cs typeface="Times New Roman" panose="02020603050405020304" pitchFamily="18" charset="0"/>
            </a:endParaRPr>
          </a:p>
          <a:p>
            <a:pPr lvl="1" algn="just"/>
            <a:r>
              <a:rPr lang="en-IN" sz="2000" b="1" i="0" u="none" strike="noStrike" baseline="0" dirty="0">
                <a:latin typeface="Times New Roman" panose="02020603050405020304" pitchFamily="18" charset="0"/>
                <a:cs typeface="Times New Roman" panose="02020603050405020304" pitchFamily="18" charset="0"/>
              </a:rPr>
              <a:t>There are a total of </a:t>
            </a:r>
            <a:r>
              <a:rPr lang="en-IN" sz="2000" b="1" dirty="0">
                <a:latin typeface="Times New Roman" panose="02020603050405020304" pitchFamily="18" charset="0"/>
                <a:cs typeface="Times New Roman" panose="02020603050405020304" pitchFamily="18" charset="0"/>
              </a:rPr>
              <a:t>9</a:t>
            </a:r>
            <a:r>
              <a:rPr lang="en-IN" sz="2000" b="1" i="0" u="none" strike="noStrike" baseline="0" dirty="0">
                <a:latin typeface="Times New Roman" panose="02020603050405020304" pitchFamily="18" charset="0"/>
                <a:cs typeface="Times New Roman" panose="02020603050405020304" pitchFamily="18" charset="0"/>
              </a:rPr>
              <a:t> experiments.</a:t>
            </a:r>
          </a:p>
          <a:p>
            <a:pPr marL="457200" lvl="1" indent="0" algn="just">
              <a:buNone/>
            </a:pPr>
            <a:endParaRPr lang="en-IN" sz="2000" b="1" i="0" u="none" strike="noStrike" baseline="0" dirty="0">
              <a:latin typeface="Times New Roman" panose="02020603050405020304" pitchFamily="18" charset="0"/>
              <a:cs typeface="Times New Roman" panose="02020603050405020304" pitchFamily="18" charset="0"/>
            </a:endParaRPr>
          </a:p>
        </p:txBody>
      </p:sp>
      <p:sp>
        <p:nvSpPr>
          <p:cNvPr id="4" name="Rectangle">
            <a:extLst>
              <a:ext uri="{FF2B5EF4-FFF2-40B4-BE49-F238E27FC236}">
                <a16:creationId xmlns:a16="http://schemas.microsoft.com/office/drawing/2014/main" id="{57B2B71F-E2AC-EED6-A3F2-641A0CC4FC8A}"/>
              </a:ext>
            </a:extLst>
          </p:cNvPr>
          <p:cNvSpPr/>
          <p:nvPr/>
        </p:nvSpPr>
        <p:spPr>
          <a:xfrm flipH="1">
            <a:off x="-24000" y="-2"/>
            <a:ext cx="1800000" cy="6858000"/>
          </a:xfrm>
          <a:prstGeom prst="rect">
            <a:avLst/>
          </a:prstGeom>
          <a:solidFill>
            <a:srgbClr val="F28E0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grpSp>
        <p:nvGrpSpPr>
          <p:cNvPr id="5" name="Group 4">
            <a:extLst>
              <a:ext uri="{FF2B5EF4-FFF2-40B4-BE49-F238E27FC236}">
                <a16:creationId xmlns:a16="http://schemas.microsoft.com/office/drawing/2014/main" id="{604AC419-AFA9-6D5B-F5F1-DB7FA39FB00A}"/>
              </a:ext>
            </a:extLst>
          </p:cNvPr>
          <p:cNvGrpSpPr/>
          <p:nvPr/>
        </p:nvGrpSpPr>
        <p:grpSpPr>
          <a:xfrm>
            <a:off x="79452" y="1690688"/>
            <a:ext cx="1623998" cy="3010535"/>
            <a:chOff x="294" y="2322"/>
            <a:chExt cx="3416" cy="4741"/>
          </a:xfrm>
        </p:grpSpPr>
        <p:sp>
          <p:nvSpPr>
            <p:cNvPr id="6" name="Rectangle">
              <a:extLst>
                <a:ext uri="{FF2B5EF4-FFF2-40B4-BE49-F238E27FC236}">
                  <a16:creationId xmlns:a16="http://schemas.microsoft.com/office/drawing/2014/main" id="{1DA92202-C45E-CEB2-B047-4AA2E4B9CA8D}"/>
                </a:ext>
              </a:extLst>
            </p:cNvPr>
            <p:cNvSpPr/>
            <p:nvPr/>
          </p:nvSpPr>
          <p:spPr>
            <a:xfrm flipH="1">
              <a:off x="1099" y="2322"/>
              <a:ext cx="2611" cy="2465"/>
            </a:xfrm>
            <a:prstGeom prst="rect">
              <a:avLst/>
            </a:prstGeom>
            <a:solidFill>
              <a:schemeClr val="bg1"/>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a:p>
          </p:txBody>
        </p:sp>
        <p:sp>
          <p:nvSpPr>
            <p:cNvPr id="7" name="Rectangle">
              <a:extLst>
                <a:ext uri="{FF2B5EF4-FFF2-40B4-BE49-F238E27FC236}">
                  <a16:creationId xmlns:a16="http://schemas.microsoft.com/office/drawing/2014/main" id="{D81B7D1E-404F-CB9A-1F72-1FD87222F385}"/>
                </a:ext>
              </a:extLst>
            </p:cNvPr>
            <p:cNvSpPr/>
            <p:nvPr/>
          </p:nvSpPr>
          <p:spPr>
            <a:xfrm flipH="1">
              <a:off x="294" y="2534"/>
              <a:ext cx="3192" cy="4529"/>
            </a:xfrm>
            <a:prstGeom prst="rect">
              <a:avLst/>
            </a:prstGeom>
            <a:solidFill>
              <a:srgbClr val="585858"/>
            </a:solidFill>
            <a:ln w="12700">
              <a:miter lim="400000"/>
            </a:ln>
          </p:spPr>
          <p:txBody>
            <a:bodyPr lIns="50800" tIns="50800" rIns="50800" bIns="50800" anchor="ctr"/>
            <a:lstStyle/>
            <a:p>
              <a:pPr defTabSz="1130300">
                <a:defRPr sz="3200">
                  <a:solidFill>
                    <a:srgbClr val="FFFFFF"/>
                  </a:solidFill>
                  <a:latin typeface="Graphik"/>
                  <a:ea typeface="Graphik"/>
                  <a:cs typeface="Graphik"/>
                  <a:sym typeface="Graphik"/>
                </a:defRPr>
              </a:pPr>
              <a:endParaRPr sz="3200" baseline="-25000" dirty="0"/>
            </a:p>
          </p:txBody>
        </p:sp>
        <p:pic>
          <p:nvPicPr>
            <p:cNvPr id="8" name="Image" descr="Image">
              <a:extLst>
                <a:ext uri="{FF2B5EF4-FFF2-40B4-BE49-F238E27FC236}">
                  <a16:creationId xmlns:a16="http://schemas.microsoft.com/office/drawing/2014/main" id="{9EFB93BC-227F-74FB-6D71-4F1F4714E871}"/>
                </a:ext>
              </a:extLst>
            </p:cNvPr>
            <p:cNvPicPr>
              <a:picLocks noChangeAspect="1"/>
            </p:cNvPicPr>
            <p:nvPr/>
          </p:nvPicPr>
          <p:blipFill>
            <a:blip r:embed="rId2"/>
            <a:stretch>
              <a:fillRect/>
            </a:stretch>
          </p:blipFill>
          <p:spPr>
            <a:xfrm>
              <a:off x="987" y="3715"/>
              <a:ext cx="1683" cy="1805"/>
            </a:xfrm>
            <a:prstGeom prst="rect">
              <a:avLst/>
            </a:prstGeom>
            <a:ln w="12700">
              <a:miter lim="400000"/>
              <a:headEnd/>
              <a:tailEnd/>
            </a:ln>
          </p:spPr>
        </p:pic>
      </p:grpSp>
      <p:sp>
        <p:nvSpPr>
          <p:cNvPr id="15" name="TextBox 14">
            <a:extLst>
              <a:ext uri="{FF2B5EF4-FFF2-40B4-BE49-F238E27FC236}">
                <a16:creationId xmlns:a16="http://schemas.microsoft.com/office/drawing/2014/main" id="{5D11AEDB-D6CB-7C85-EEA2-3D3FB759BC51}"/>
              </a:ext>
            </a:extLst>
          </p:cNvPr>
          <p:cNvSpPr txBox="1"/>
          <p:nvPr/>
        </p:nvSpPr>
        <p:spPr>
          <a:xfrm>
            <a:off x="79452" y="3856038"/>
            <a:ext cx="1517506" cy="369332"/>
          </a:xfrm>
          <a:prstGeom prst="rect">
            <a:avLst/>
          </a:prstGeom>
          <a:noFill/>
        </p:spPr>
        <p:txBody>
          <a:bodyPr wrap="square" rtlCol="0">
            <a:spAutoFit/>
          </a:bodyPr>
          <a:lstStyle/>
          <a:p>
            <a:r>
              <a:rPr lang="en-US" dirty="0">
                <a:solidFill>
                  <a:schemeClr val="bg1"/>
                </a:solidFill>
              </a:rPr>
              <a:t>Dept of AIML</a:t>
            </a:r>
            <a:endParaRPr lang="en-IN" dirty="0">
              <a:solidFill>
                <a:schemeClr val="bg1"/>
              </a:solidFill>
            </a:endParaRPr>
          </a:p>
        </p:txBody>
      </p:sp>
      <p:sp>
        <p:nvSpPr>
          <p:cNvPr id="16" name="Rectangle">
            <a:extLst>
              <a:ext uri="{FF2B5EF4-FFF2-40B4-BE49-F238E27FC236}">
                <a16:creationId xmlns:a16="http://schemas.microsoft.com/office/drawing/2014/main" id="{2504ECE6-D7FE-29A7-027B-5A535064ED3D}"/>
              </a:ext>
            </a:extLst>
          </p:cNvPr>
          <p:cNvSpPr/>
          <p:nvPr/>
        </p:nvSpPr>
        <p:spPr>
          <a:xfrm flipH="1">
            <a:off x="11496000" y="1"/>
            <a:ext cx="257907" cy="6858000"/>
          </a:xfrm>
          <a:prstGeom prst="rect">
            <a:avLst/>
          </a:prstGeom>
          <a:solidFill>
            <a:srgbClr val="F28E01"/>
          </a:solidFill>
          <a:ln w="12700">
            <a:miter lim="400000"/>
          </a:ln>
        </p:spPr>
        <p:txBody>
          <a:bodyPr lIns="50800" tIns="50800" rIns="50800" bIns="50800" anchor="ctr"/>
          <a:lstStyle/>
          <a:p>
            <a:pPr defTabSz="1130300">
              <a:defRPr sz="3300">
                <a:solidFill>
                  <a:srgbClr val="FFFFFF"/>
                </a:solidFill>
                <a:latin typeface="Graphik"/>
                <a:ea typeface="Graphik"/>
                <a:cs typeface="Graphik"/>
                <a:sym typeface="Graphik"/>
              </a:defRPr>
            </a:pPr>
            <a:endParaRPr sz="3300"/>
          </a:p>
        </p:txBody>
      </p:sp>
    </p:spTree>
    <p:extLst>
      <p:ext uri="{BB962C8B-B14F-4D97-AF65-F5344CB8AC3E}">
        <p14:creationId xmlns:p14="http://schemas.microsoft.com/office/powerpoint/2010/main" val="3209923309"/>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Custom Design">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utura Cyrillic Book"/>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1692</TotalTime>
  <Words>3201</Words>
  <Application>Microsoft Office PowerPoint</Application>
  <PresentationFormat>Widescreen</PresentationFormat>
  <Paragraphs>248</Paragraphs>
  <Slides>36</Slides>
  <Notes>1</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36</vt:i4>
      </vt:variant>
    </vt:vector>
  </HeadingPairs>
  <TitlesOfParts>
    <vt:vector size="46" baseType="lpstr">
      <vt:lpstr>Arial</vt:lpstr>
      <vt:lpstr>Calibri</vt:lpstr>
      <vt:lpstr>Calibri Light</vt:lpstr>
      <vt:lpstr>Futura Cyrillic Book</vt:lpstr>
      <vt:lpstr>Futura-Bold</vt:lpstr>
      <vt:lpstr>Times New Roman</vt:lpstr>
      <vt:lpstr>1_Custom Design</vt:lpstr>
      <vt:lpstr>Custom Design</vt:lpstr>
      <vt:lpstr>2_Custom Design</vt:lpstr>
      <vt:lpstr>3_Custom Design</vt:lpstr>
      <vt:lpstr>PowerPoint Presentation</vt:lpstr>
      <vt:lpstr>PowerPoint Presentation</vt:lpstr>
      <vt:lpstr>PowerPoint Presentation</vt:lpstr>
      <vt:lpstr>PowerPoint Presentation</vt:lpstr>
      <vt:lpstr>BIG DATA ANALYTICS</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lpstr>BIG DATA ANALYTICS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Principal aip</dc:creator>
  <cp:lastModifiedBy>Surbhi Sharma</cp:lastModifiedBy>
  <cp:revision>54</cp:revision>
  <dcterms:created xsi:type="dcterms:W3CDTF">2021-09-07T04:22:00Z</dcterms:created>
  <dcterms:modified xsi:type="dcterms:W3CDTF">2025-02-14T11:30:38Z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0398283ACE364599A240D38F3F474187_13</vt:lpwstr>
  </property>
  <property fmtid="{D5CDD505-2E9C-101B-9397-08002B2CF9AE}" pid="3" name="KSOProductBuildVer">
    <vt:lpwstr>1033-12.2.0.13489</vt:lpwstr>
  </property>
</Properties>
</file>